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57" r:id="rId3"/>
    <p:sldId id="279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78" r:id="rId12"/>
    <p:sldId id="269" r:id="rId13"/>
    <p:sldId id="270" r:id="rId14"/>
    <p:sldId id="272" r:id="rId15"/>
    <p:sldId id="274" r:id="rId16"/>
    <p:sldId id="275" r:id="rId17"/>
    <p:sldId id="276" r:id="rId18"/>
    <p:sldId id="277" r:id="rId19"/>
  </p:sldIdLst>
  <p:sldSz cx="9144000" cy="6858000" type="screen4x3"/>
  <p:notesSz cx="6761163" cy="994251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4682" autoAdjust="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446A8-A86F-456E-8736-69A18FE4CF22}" type="datetimeFigureOut">
              <a:rPr lang="sl-SI" smtClean="0"/>
              <a:t>25. 01. 2021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FC27F-4B09-4DD6-8395-A7CBEF31E33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48814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44948-453C-4304-AC90-42C1078CE1E6}" type="datetimeFigureOut">
              <a:rPr lang="sl-SI" smtClean="0"/>
              <a:pPr/>
              <a:t>25. 01. 2021</a:t>
            </a:fld>
            <a:endParaRPr lang="sl-SI"/>
          </a:p>
        </p:txBody>
      </p:sp>
      <p:sp>
        <p:nvSpPr>
          <p:cNvPr id="20" name="Ograda no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10" name="Ograda številke diapoz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88EB27-91EF-41BF-8E44-281A1B45BAB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44948-453C-4304-AC90-42C1078CE1E6}" type="datetimeFigureOut">
              <a:rPr lang="sl-SI" smtClean="0"/>
              <a:pPr/>
              <a:t>25. 01. 2021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88EB27-91EF-41BF-8E44-281A1B45BAB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44948-453C-4304-AC90-42C1078CE1E6}" type="datetimeFigureOut">
              <a:rPr lang="sl-SI" smtClean="0"/>
              <a:pPr/>
              <a:t>25. 01. 2021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88EB27-91EF-41BF-8E44-281A1B45BAB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44948-453C-4304-AC90-42C1078CE1E6}" type="datetimeFigureOut">
              <a:rPr lang="sl-SI" smtClean="0"/>
              <a:pPr/>
              <a:t>25. 01. 2021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88EB27-91EF-41BF-8E44-281A1B45BAB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44948-453C-4304-AC90-42C1078CE1E6}" type="datetimeFigureOut">
              <a:rPr lang="sl-SI" smtClean="0"/>
              <a:pPr/>
              <a:t>25. 01. 2021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88EB27-91EF-41BF-8E44-281A1B45BAB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Pravoko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44948-453C-4304-AC90-42C1078CE1E6}" type="datetimeFigureOut">
              <a:rPr lang="sl-SI" smtClean="0"/>
              <a:pPr/>
              <a:t>25. 01. 2021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88EB27-91EF-41BF-8E44-281A1B45BAB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44948-453C-4304-AC90-42C1078CE1E6}" type="datetimeFigureOut">
              <a:rPr lang="sl-SI" smtClean="0"/>
              <a:pPr/>
              <a:t>25. 01. 2021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88EB27-91EF-41BF-8E44-281A1B45BAB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44948-453C-4304-AC90-42C1078CE1E6}" type="datetimeFigureOut">
              <a:rPr lang="sl-SI" smtClean="0"/>
              <a:pPr/>
              <a:t>25. 01. 2021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88EB27-91EF-41BF-8E44-281A1B45BAB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44948-453C-4304-AC90-42C1078CE1E6}" type="datetimeFigureOut">
              <a:rPr lang="sl-SI" smtClean="0"/>
              <a:pPr/>
              <a:t>25. 01. 2021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88EB27-91EF-41BF-8E44-281A1B45BAB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6" name="Pravoko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44948-453C-4304-AC90-42C1078CE1E6}" type="datetimeFigureOut">
              <a:rPr lang="sl-SI" smtClean="0"/>
              <a:pPr/>
              <a:t>25. 01. 2021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88EB27-91EF-41BF-8E44-281A1B45BAB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44948-453C-4304-AC90-42C1078CE1E6}" type="datetimeFigureOut">
              <a:rPr lang="sl-SI" smtClean="0"/>
              <a:pPr/>
              <a:t>25. 01. 2021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88EB27-91EF-41BF-8E44-281A1B45BAB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Pravoko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9" name="Diagram poteka: postope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agram poteka: postope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Krof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Ograda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9" name="Ograda besedil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24" name="Ograda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1A44948-453C-4304-AC90-42C1078CE1E6}" type="datetimeFigureOut">
              <a:rPr lang="sl-SI" smtClean="0"/>
              <a:pPr/>
              <a:t>25. 01. 2021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F88EB27-91EF-41BF-8E44-281A1B45BAB9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5" name="Pravoko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si/url?sa=i&amp;rct=j&amp;q=&amp;esrc=s&amp;source=images&amp;cd=&amp;ved=2ahUKEwj0xrTTn_3fAhVRaVAKHREECCkQjRx6BAgBEAU&amp;url=https://depositphotos.com/161657034/stock-photo-cute-cartoon-school-hedgehog.html&amp;psig=AOvVaw0xpYoBwPPsoJH5ux68YgPr&amp;ust=1548101551721027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si/url?sa=i&amp;rct=j&amp;q=&amp;esrc=s&amp;source=images&amp;cd=&amp;cad=rja&amp;uact=8&amp;ved=2ahUKEwjm7735lf3fAhWOaVAKHcwhBVIQjRx6BAgBEAU&amp;url=https://www.quartoknows.com/blog/quartokids/preparing-for-the-first-day-of-school&amp;psig=AOvVaw0xpYoBwPPsoJH5ux68YgPr&amp;ust=154810155172102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rko\Downloads\jež.jpg"/>
          <p:cNvPicPr>
            <a:picLocks noChangeAspect="1" noChangeArrowheads="1"/>
          </p:cNvPicPr>
          <p:nvPr/>
        </p:nvPicPr>
        <p:blipFill rotWithShape="1">
          <a:blip r:embed="rId2" cstate="print"/>
          <a:srcRect l="392" t="-2041" r="-392" b="2041"/>
          <a:stretch/>
        </p:blipFill>
        <p:spPr bwMode="auto">
          <a:xfrm>
            <a:off x="5521774" y="1268760"/>
            <a:ext cx="3489619" cy="3528392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31640" y="532668"/>
            <a:ext cx="5155664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sl-SI" sz="3600" b="1" dirty="0" smtClean="0">
                <a:solidFill>
                  <a:schemeClr val="tx1"/>
                </a:solidFill>
              </a:rPr>
              <a:t>PRED VPISOM V OSNOVNO                                    ŠOLO</a:t>
            </a:r>
            <a:endParaRPr lang="sl-SI" sz="3600" b="1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32560" y="3501008"/>
            <a:ext cx="7406640" cy="2952328"/>
          </a:xfrm>
        </p:spPr>
        <p:txBody>
          <a:bodyPr>
            <a:normAutofit/>
          </a:bodyPr>
          <a:lstStyle/>
          <a:p>
            <a:endParaRPr lang="sl-SI" sz="2400" dirty="0" smtClean="0">
              <a:solidFill>
                <a:schemeClr val="tx1"/>
              </a:solidFill>
            </a:endParaRPr>
          </a:p>
          <a:p>
            <a:r>
              <a:rPr lang="sl-SI" sz="2400" dirty="0" smtClean="0">
                <a:solidFill>
                  <a:schemeClr val="tx1"/>
                </a:solidFill>
              </a:rPr>
              <a:t>OŠ MIŠKA KRANJCA</a:t>
            </a:r>
          </a:p>
          <a:p>
            <a:r>
              <a:rPr lang="sl-SI" sz="2400" dirty="0" smtClean="0">
                <a:solidFill>
                  <a:schemeClr val="tx1"/>
                </a:solidFill>
              </a:rPr>
              <a:t>Svetovalna služba</a:t>
            </a:r>
          </a:p>
          <a:p>
            <a:endParaRPr lang="sl-SI" sz="2400" dirty="0" smtClean="0">
              <a:solidFill>
                <a:schemeClr val="tx1"/>
              </a:solidFill>
            </a:endParaRPr>
          </a:p>
          <a:p>
            <a:r>
              <a:rPr lang="sl-SI" sz="2400" dirty="0" smtClean="0">
                <a:solidFill>
                  <a:schemeClr val="tx1"/>
                </a:solidFill>
              </a:rPr>
              <a:t>Ana Furlan, pedagoginja</a:t>
            </a:r>
            <a:endParaRPr lang="sl-SI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35608" y="548680"/>
            <a:ext cx="7240848" cy="5699720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sl-SI" sz="2200" b="1" dirty="0" smtClean="0"/>
              <a:t>Ali smo odrasli pripravljeni na ta korak? </a:t>
            </a:r>
          </a:p>
          <a:p>
            <a:pPr lvl="0" algn="just">
              <a:buNone/>
            </a:pPr>
            <a:endParaRPr lang="sl-SI" sz="2200" b="1" dirty="0" smtClean="0"/>
          </a:p>
          <a:p>
            <a:pPr lvl="0" algn="just">
              <a:buNone/>
            </a:pPr>
            <a:r>
              <a:rPr lang="sl-SI" sz="2200" dirty="0" smtClean="0"/>
              <a:t>Kdo so»dovolj dobri starši ?«</a:t>
            </a:r>
          </a:p>
          <a:p>
            <a:pPr algn="just">
              <a:buNone/>
            </a:pPr>
            <a:endParaRPr lang="sl-SI" sz="2200" dirty="0" smtClean="0"/>
          </a:p>
          <a:p>
            <a:pPr lvl="0" algn="just"/>
            <a:r>
              <a:rPr lang="sl-SI" sz="2200" b="1" dirty="0" smtClean="0"/>
              <a:t>odgovorni</a:t>
            </a:r>
            <a:r>
              <a:rPr lang="sl-SI" sz="2200" dirty="0" smtClean="0"/>
              <a:t> odrasli z različnimi družbenimi in družinskimi vlogami,</a:t>
            </a:r>
          </a:p>
          <a:p>
            <a:pPr lvl="0" algn="just">
              <a:buNone/>
            </a:pPr>
            <a:endParaRPr lang="sl-SI" sz="2200" dirty="0" smtClean="0"/>
          </a:p>
          <a:p>
            <a:pPr lvl="0" algn="just"/>
            <a:r>
              <a:rPr lang="sl-SI" sz="2200" b="1" dirty="0" smtClean="0"/>
              <a:t>voditelji</a:t>
            </a:r>
            <a:r>
              <a:rPr lang="sl-SI" sz="2200" dirty="0" smtClean="0"/>
              <a:t> pri vsakdanjih dnevnih rutinah (pospravljanje, prehranjevanje, umivanje, priprava na spanje ...),</a:t>
            </a:r>
          </a:p>
          <a:p>
            <a:pPr lvl="0" algn="just">
              <a:buNone/>
            </a:pPr>
            <a:endParaRPr lang="sl-SI" sz="2200" dirty="0" smtClean="0"/>
          </a:p>
          <a:p>
            <a:pPr lvl="0" algn="just"/>
            <a:r>
              <a:rPr lang="sl-SI" sz="2200" b="1" dirty="0" smtClean="0"/>
              <a:t>ljubeči</a:t>
            </a:r>
            <a:r>
              <a:rPr lang="sl-SI" sz="2200" dirty="0" smtClean="0"/>
              <a:t> zgledi (čustvena opremljenost otrok je zelo odvisna od opremljenosti staršev),</a:t>
            </a:r>
          </a:p>
          <a:p>
            <a:pPr lvl="0" algn="just">
              <a:buNone/>
            </a:pPr>
            <a:endParaRPr lang="sl-SI" sz="2200" dirty="0" smtClean="0"/>
          </a:p>
          <a:p>
            <a:pPr lvl="0" algn="just"/>
            <a:r>
              <a:rPr lang="sl-SI" sz="2200" b="1" dirty="0" err="1" smtClean="0"/>
              <a:t>konstrukntivni</a:t>
            </a:r>
            <a:r>
              <a:rPr lang="sl-SI" sz="2200" dirty="0" smtClean="0"/>
              <a:t> sogovorniki.</a:t>
            </a:r>
          </a:p>
          <a:p>
            <a:pPr algn="just"/>
            <a:endParaRPr lang="sl-SI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 smtClean="0"/>
              <a:t>Pomemben je odnos staršev do šole, ker se ta prenese na otroka.</a:t>
            </a:r>
            <a:endParaRPr lang="sl-SI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35608" y="548680"/>
            <a:ext cx="7240848" cy="5699720"/>
          </a:xfrm>
        </p:spPr>
        <p:txBody>
          <a:bodyPr>
            <a:normAutofit/>
          </a:bodyPr>
          <a:lstStyle/>
          <a:p>
            <a:pPr marL="92075" indent="-9525" algn="just">
              <a:buNone/>
            </a:pPr>
            <a:r>
              <a:rPr lang="sl-SI" sz="2200" smtClean="0"/>
              <a:t>Starši imajo (v sodelovanju s šolo) možnost, da z lastnim dnosom do sebe in do šolskega dela </a:t>
            </a:r>
            <a:r>
              <a:rPr lang="sl-SI" sz="2200" b="1" smtClean="0"/>
              <a:t>pokažejo spoštovanje vrednot in človeških vrlin: </a:t>
            </a:r>
          </a:p>
          <a:p>
            <a:pPr>
              <a:buNone/>
            </a:pPr>
            <a:endParaRPr lang="sl-SI" sz="2200" smtClean="0"/>
          </a:p>
          <a:p>
            <a:r>
              <a:rPr lang="sl-SI" sz="2200" b="1" smtClean="0"/>
              <a:t>Radovednost</a:t>
            </a:r>
            <a:r>
              <a:rPr lang="sl-SI" sz="2200" smtClean="0"/>
              <a:t>  - pestrost in barvitost življenja (učenja), tudi zunaj šole, ter povezava s spoznanji pri pouku. </a:t>
            </a:r>
          </a:p>
          <a:p>
            <a:pPr>
              <a:buNone/>
            </a:pPr>
            <a:endParaRPr lang="sl-SI" sz="2200" smtClean="0"/>
          </a:p>
          <a:p>
            <a:r>
              <a:rPr lang="sl-SI" sz="2200" b="1" smtClean="0"/>
              <a:t>Pripadnost</a:t>
            </a:r>
            <a:r>
              <a:rPr lang="sl-SI" sz="2200" smtClean="0"/>
              <a:t> - skupnost pomeni trenja, a tudi varnost.</a:t>
            </a:r>
          </a:p>
          <a:p>
            <a:pPr>
              <a:buNone/>
            </a:pPr>
            <a:endParaRPr lang="sl-SI" sz="2200" smtClean="0"/>
          </a:p>
          <a:p>
            <a:r>
              <a:rPr lang="sl-SI" sz="2200" b="1" smtClean="0"/>
              <a:t>Zanimanje</a:t>
            </a:r>
            <a:r>
              <a:rPr lang="sl-SI" sz="2200" smtClean="0"/>
              <a:t> za druge - tudi od drugih se učimo.</a:t>
            </a:r>
          </a:p>
          <a:p>
            <a:pPr>
              <a:buNone/>
            </a:pPr>
            <a:endParaRPr lang="sl-SI" sz="2200" smtClean="0"/>
          </a:p>
          <a:p>
            <a:r>
              <a:rPr lang="sl-SI" sz="2200" b="1" smtClean="0"/>
              <a:t>Sodelovanje</a:t>
            </a:r>
            <a:r>
              <a:rPr lang="sl-SI" sz="2200" smtClean="0"/>
              <a:t> z drugimi - noben od nas ne zmore vsega sam, različnost bogati.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35608" y="548680"/>
            <a:ext cx="7240848" cy="5699720"/>
          </a:xfrm>
        </p:spPr>
        <p:txBody>
          <a:bodyPr>
            <a:normAutofit/>
          </a:bodyPr>
          <a:lstStyle/>
          <a:p>
            <a:r>
              <a:rPr lang="sl-SI" sz="2200" b="1" smtClean="0"/>
              <a:t>Točnost</a:t>
            </a:r>
            <a:r>
              <a:rPr lang="sl-SI" sz="2200" smtClean="0"/>
              <a:t> - odgovornost do dogovorjenega.</a:t>
            </a:r>
          </a:p>
          <a:p>
            <a:pPr>
              <a:buNone/>
            </a:pPr>
            <a:endParaRPr lang="sl-SI" sz="2200" smtClean="0"/>
          </a:p>
          <a:p>
            <a:r>
              <a:rPr lang="sl-SI" sz="2200" b="1" smtClean="0"/>
              <a:t>Samoiniciativnost</a:t>
            </a:r>
            <a:r>
              <a:rPr lang="sl-SI" sz="2200" smtClean="0"/>
              <a:t> in samorefleksija.</a:t>
            </a:r>
          </a:p>
          <a:p>
            <a:pPr>
              <a:buNone/>
            </a:pPr>
            <a:endParaRPr lang="sl-SI" sz="2200" smtClean="0"/>
          </a:p>
          <a:p>
            <a:r>
              <a:rPr lang="sl-SI" sz="2200" b="1" smtClean="0"/>
              <a:t>Pozitivna in realna samopodoba.</a:t>
            </a:r>
          </a:p>
          <a:p>
            <a:pPr>
              <a:buNone/>
            </a:pPr>
            <a:endParaRPr lang="sl-SI" sz="2200" smtClean="0"/>
          </a:p>
          <a:p>
            <a:r>
              <a:rPr lang="sl-SI" sz="2200" b="1" smtClean="0"/>
              <a:t>Radost </a:t>
            </a:r>
            <a:r>
              <a:rPr lang="sl-SI" sz="2200" smtClean="0"/>
              <a:t>ob doživljanju napredka - radost ob prepoznani rasti, radost ob dobro rešenih konfliktih.</a:t>
            </a:r>
          </a:p>
          <a:p>
            <a:pPr>
              <a:buNone/>
            </a:pPr>
            <a:endParaRPr lang="sl-SI" sz="2200" smtClean="0"/>
          </a:p>
          <a:p>
            <a:r>
              <a:rPr lang="sl-SI" sz="2200" b="1" smtClean="0"/>
              <a:t>Zaupanje</a:t>
            </a:r>
            <a:r>
              <a:rPr lang="sl-SI" sz="2200" smtClean="0"/>
              <a:t> učiteljem -  profesionalno vodenje pouka.</a:t>
            </a:r>
          </a:p>
          <a:p>
            <a:endParaRPr lang="sl-SI" sz="2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03648" y="692696"/>
            <a:ext cx="7240848" cy="52676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sl-SI" sz="2800" b="1" dirty="0" smtClean="0"/>
              <a:t>Kaj pa otroci? </a:t>
            </a:r>
          </a:p>
          <a:p>
            <a:pPr algn="just"/>
            <a:endParaRPr lang="sl-SI" sz="2200" b="1" dirty="0" smtClean="0"/>
          </a:p>
          <a:p>
            <a:pPr algn="just"/>
            <a:r>
              <a:rPr lang="sl-SI" sz="2200" b="1" dirty="0" smtClean="0"/>
              <a:t>Šola je v svojem bistvu namenjena socialno zrelim otrokom.</a:t>
            </a:r>
          </a:p>
          <a:p>
            <a:pPr algn="just">
              <a:buNone/>
            </a:pPr>
            <a:endParaRPr lang="sl-SI" sz="2200" dirty="0" smtClean="0"/>
          </a:p>
          <a:p>
            <a:pPr lvl="0" algn="just">
              <a:buNone/>
            </a:pPr>
            <a:r>
              <a:rPr lang="sl-SI" sz="2200" dirty="0" smtClean="0"/>
              <a:t>         To so otroci, ki razlikujejo med:  </a:t>
            </a:r>
            <a:r>
              <a:rPr lang="sl-SI" sz="2200" b="1" dirty="0" smtClean="0"/>
              <a:t>“fino”  </a:t>
            </a:r>
            <a:r>
              <a:rPr lang="sl-SI" sz="2200" dirty="0" smtClean="0"/>
              <a:t>in</a:t>
            </a:r>
            <a:r>
              <a:rPr lang="sl-SI" sz="2200" b="1" dirty="0" smtClean="0"/>
              <a:t>  “prav”</a:t>
            </a:r>
            <a:r>
              <a:rPr lang="sl-SI" sz="2200" dirty="0" smtClean="0"/>
              <a:t>.</a:t>
            </a:r>
          </a:p>
          <a:p>
            <a:pPr algn="just">
              <a:buNone/>
            </a:pPr>
            <a:endParaRPr lang="sl-SI" sz="2200" dirty="0" smtClean="0"/>
          </a:p>
          <a:p>
            <a:pPr lvl="0" algn="just"/>
            <a:r>
              <a:rPr lang="sl-SI" sz="2200" b="1" dirty="0" smtClean="0"/>
              <a:t>Postavljanje mej! </a:t>
            </a:r>
          </a:p>
          <a:p>
            <a:pPr lvl="0" algn="just">
              <a:buNone/>
            </a:pPr>
            <a:r>
              <a:rPr lang="sl-SI" sz="2200" dirty="0" smtClean="0"/>
              <a:t>     Otroci se ob mejah počutijo varne. </a:t>
            </a:r>
          </a:p>
          <a:p>
            <a:pPr lvl="0" algn="just">
              <a:buNone/>
            </a:pPr>
            <a:r>
              <a:rPr lang="sl-SI" sz="2200" dirty="0" smtClean="0"/>
              <a:t>     S popuščanjem jim dolgoročno škodujemo.</a:t>
            </a:r>
          </a:p>
          <a:p>
            <a:pPr algn="just"/>
            <a:endParaRPr lang="sl-SI" sz="2200" dirty="0"/>
          </a:p>
        </p:txBody>
      </p:sp>
      <p:cxnSp>
        <p:nvCxnSpPr>
          <p:cNvPr id="5" name="Raven puščični konektor 4"/>
          <p:cNvCxnSpPr/>
          <p:nvPr/>
        </p:nvCxnSpPr>
        <p:spPr>
          <a:xfrm>
            <a:off x="4644008" y="2132856"/>
            <a:ext cx="0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35608" y="332656"/>
            <a:ext cx="7312856" cy="612068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sl-SI" b="1" dirty="0" smtClean="0"/>
              <a:t>Priprava na šolo - ocena stanja - 1:</a:t>
            </a:r>
            <a:endParaRPr lang="sl-SI" dirty="0" smtClean="0"/>
          </a:p>
          <a:p>
            <a:pPr algn="just">
              <a:buNone/>
            </a:pPr>
            <a:endParaRPr lang="sl-SI" dirty="0" smtClean="0"/>
          </a:p>
          <a:p>
            <a:pPr algn="just"/>
            <a:r>
              <a:rPr lang="sl-SI" b="1" dirty="0" smtClean="0"/>
              <a:t>Kakšno razpoloženje vlada v družini ob dejstvu, da gre otrok septembra v šolo? </a:t>
            </a:r>
          </a:p>
          <a:p>
            <a:pPr algn="just">
              <a:buNone/>
            </a:pPr>
            <a:endParaRPr lang="sl-SI" dirty="0" smtClean="0"/>
          </a:p>
          <a:p>
            <a:pPr algn="just"/>
            <a:r>
              <a:rPr lang="sl-SI" dirty="0" smtClean="0"/>
              <a:t>Radovednost in nekaj vznemirjenja sta boljša kot strah.</a:t>
            </a:r>
          </a:p>
          <a:p>
            <a:pPr algn="just">
              <a:buNone/>
            </a:pPr>
            <a:endParaRPr lang="sl-SI" dirty="0" smtClean="0"/>
          </a:p>
          <a:p>
            <a:pPr algn="just"/>
            <a:r>
              <a:rPr lang="sl-SI" b="1" dirty="0" smtClean="0"/>
              <a:t>Ali se otrok odzove, ko ga pokličemo po imenu? </a:t>
            </a:r>
          </a:p>
          <a:p>
            <a:pPr algn="just">
              <a:buNone/>
            </a:pPr>
            <a:endParaRPr lang="sl-SI" dirty="0" smtClean="0"/>
          </a:p>
          <a:p>
            <a:pPr algn="just"/>
            <a:r>
              <a:rPr lang="sl-SI" dirty="0" smtClean="0"/>
              <a:t>Varnost je na prvem mestu, že na drugem pa sposobnost upoštevanja odrasle osebe, ki vodi (doma ali v šoli).</a:t>
            </a:r>
          </a:p>
          <a:p>
            <a:pPr algn="just">
              <a:buNone/>
            </a:pPr>
            <a:endParaRPr lang="sl-SI" dirty="0" smtClean="0"/>
          </a:p>
          <a:p>
            <a:pPr algn="just"/>
            <a:r>
              <a:rPr lang="sl-SI" b="1" dirty="0" smtClean="0"/>
              <a:t>Ali nam otrok </a:t>
            </a:r>
            <a:r>
              <a:rPr lang="sl-SI" dirty="0" smtClean="0"/>
              <a:t>(kljub razigranosti) </a:t>
            </a:r>
            <a:r>
              <a:rPr lang="sl-SI" b="1" dirty="0" smtClean="0"/>
              <a:t>sledi, </a:t>
            </a:r>
            <a:r>
              <a:rPr lang="sl-SI" dirty="0" smtClean="0"/>
              <a:t>kadar je to potrebno? </a:t>
            </a:r>
          </a:p>
          <a:p>
            <a:pPr algn="just">
              <a:buNone/>
            </a:pPr>
            <a:r>
              <a:rPr lang="sl-SI" b="1" dirty="0" smtClean="0"/>
              <a:t>     Se otrok ustavi, </a:t>
            </a:r>
            <a:r>
              <a:rPr lang="sl-SI" dirty="0" smtClean="0"/>
              <a:t>kadar je stvar resna in ga na to opozorimo?</a:t>
            </a:r>
          </a:p>
          <a:p>
            <a:pPr algn="just"/>
            <a:endParaRPr lang="sl-SI" dirty="0" smtClean="0"/>
          </a:p>
          <a:p>
            <a:pPr algn="just"/>
            <a:r>
              <a:rPr lang="sl-SI" dirty="0" smtClean="0"/>
              <a:t>Otroku je v korist, če razloči našo razigranost od resnosti (npr. neka prepoved v igri ni resna, a kadar gre za varnost ali naše osebne meje, je za otroka dobro, da prepozna, da sta se naša neverbalna komunikacija in ton glasu spremenila).</a:t>
            </a:r>
            <a:endParaRPr lang="sl-SI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35608" y="404664"/>
            <a:ext cx="7312856" cy="584373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sl-SI" sz="2200" b="1" smtClean="0"/>
              <a:t>Priprava na šolo - ocena stanja - 2:</a:t>
            </a:r>
          </a:p>
          <a:p>
            <a:pPr algn="just">
              <a:buNone/>
            </a:pPr>
            <a:endParaRPr lang="sl-SI" sz="2200" smtClean="0"/>
          </a:p>
          <a:p>
            <a:pPr algn="just"/>
            <a:r>
              <a:rPr lang="sl-SI" sz="2200" b="1" smtClean="0"/>
              <a:t>Ali</a:t>
            </a:r>
            <a:r>
              <a:rPr lang="sl-SI" sz="2200" smtClean="0"/>
              <a:t> nas otrok </a:t>
            </a:r>
            <a:r>
              <a:rPr lang="sl-SI" sz="2200" b="1" smtClean="0"/>
              <a:t>gleda v oči</a:t>
            </a:r>
            <a:r>
              <a:rPr lang="sl-SI" sz="2200" smtClean="0"/>
              <a:t>, ko potrebujemo njegovo pozornost? </a:t>
            </a:r>
          </a:p>
          <a:p>
            <a:pPr algn="just">
              <a:buNone/>
            </a:pPr>
            <a:r>
              <a:rPr lang="sl-SI" sz="2200" smtClean="0"/>
              <a:t>     (Ali ga gledamo v oči, ko se pogovarjamo z njim?)</a:t>
            </a:r>
          </a:p>
          <a:p>
            <a:pPr algn="just">
              <a:buNone/>
            </a:pPr>
            <a:r>
              <a:rPr lang="sl-SI" sz="2200" smtClean="0"/>
              <a:t>     </a:t>
            </a:r>
          </a:p>
          <a:p>
            <a:pPr algn="just">
              <a:buNone/>
            </a:pPr>
            <a:r>
              <a:rPr lang="sl-SI" sz="2200" smtClean="0"/>
              <a:t>     Otroku je v korist, če mu je ta kulturna komunikacijska navada blizu. Pomanjkanje lahko precej ovira pedagoški proces. </a:t>
            </a:r>
          </a:p>
          <a:p>
            <a:pPr algn="just">
              <a:buNone/>
            </a:pPr>
            <a:r>
              <a:rPr lang="sl-SI" sz="2200" smtClean="0"/>
              <a:t>     (Ali nam ustreza, če s sogovornikom nimamo očesnega stika?)</a:t>
            </a:r>
          </a:p>
          <a:p>
            <a:pPr algn="just">
              <a:buNone/>
            </a:pPr>
            <a:endParaRPr lang="sl-SI" sz="2200" smtClean="0"/>
          </a:p>
          <a:p>
            <a:pPr algn="just"/>
            <a:r>
              <a:rPr lang="sl-SI" sz="2200" smtClean="0"/>
              <a:t>Ali otroka navajamo, da svoji razvojni stopnji primerno </a:t>
            </a:r>
            <a:r>
              <a:rPr lang="sl-SI" sz="2200" b="1" smtClean="0"/>
              <a:t>prevzema odgovornost za lastna vedenja</a:t>
            </a:r>
            <a:r>
              <a:rPr lang="sl-SI" sz="2200" smtClean="0"/>
              <a:t>? Ali mu morda nehote dajemo sporočilo, da bomo vse (tudi obveznosti in konflikte) zanje uredili mi? </a:t>
            </a:r>
          </a:p>
          <a:p>
            <a:pPr algn="just">
              <a:buNone/>
            </a:pPr>
            <a:r>
              <a:rPr lang="sl-SI" sz="2200" smtClean="0"/>
              <a:t>     Otrokovo samostojnost spodbujamo z aktivno soudeležbo pri razreševanju vsakodnevnih  drobnih frustracij. Njegov občutek lastne kompetence se ob tem krepi</a:t>
            </a:r>
          </a:p>
          <a:p>
            <a:pPr algn="just"/>
            <a:endParaRPr lang="sl-SI" sz="2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Povezana slik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4120" r="3184" b="7692"/>
          <a:stretch>
            <a:fillRect/>
          </a:stretch>
        </p:blipFill>
        <p:spPr bwMode="auto">
          <a:xfrm>
            <a:off x="7033305" y="-1322"/>
            <a:ext cx="2110695" cy="2233570"/>
          </a:xfrm>
          <a:prstGeom prst="rect">
            <a:avLst/>
          </a:prstGeom>
          <a:noFill/>
        </p:spPr>
      </p:pic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187624" y="404664"/>
            <a:ext cx="7560840" cy="58326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l-SI" sz="2200" b="1" u="sng" dirty="0" smtClean="0"/>
              <a:t>Dobrodošle  </a:t>
            </a:r>
            <a:r>
              <a:rPr lang="sl-SI" sz="2200" b="1" dirty="0" smtClean="0"/>
              <a:t>veščine  ob  vstopu  v  šolo:</a:t>
            </a:r>
          </a:p>
          <a:p>
            <a:pPr>
              <a:buNone/>
            </a:pPr>
            <a:endParaRPr lang="sl-SI" sz="2200" dirty="0" smtClean="0"/>
          </a:p>
          <a:p>
            <a:r>
              <a:rPr lang="sl-SI" sz="2200" dirty="0" smtClean="0"/>
              <a:t>Samostojnost na stranišču</a:t>
            </a:r>
          </a:p>
          <a:p>
            <a:endParaRPr lang="sl-SI" sz="2200" dirty="0" smtClean="0"/>
          </a:p>
          <a:p>
            <a:r>
              <a:rPr lang="sl-SI" sz="2200" dirty="0" smtClean="0"/>
              <a:t>Higiena rok na stranišču, pri obrokih. </a:t>
            </a:r>
          </a:p>
          <a:p>
            <a:pPr>
              <a:buNone/>
            </a:pPr>
            <a:endParaRPr lang="sl-SI" sz="2200" dirty="0" smtClean="0"/>
          </a:p>
          <a:p>
            <a:r>
              <a:rPr lang="sl-SI" sz="2200" dirty="0" smtClean="0"/>
              <a:t>Navajenost  prisluhniti odrasli osebi.</a:t>
            </a:r>
          </a:p>
          <a:p>
            <a:endParaRPr lang="sl-SI" sz="2200" dirty="0" smtClean="0"/>
          </a:p>
          <a:p>
            <a:r>
              <a:rPr lang="sl-SI" sz="2200" dirty="0" smtClean="0"/>
              <a:t>Poslušati in biti slišan. </a:t>
            </a:r>
          </a:p>
          <a:p>
            <a:pPr>
              <a:buNone/>
            </a:pPr>
            <a:endParaRPr lang="sl-SI" sz="2200" dirty="0" smtClean="0"/>
          </a:p>
          <a:p>
            <a:r>
              <a:rPr lang="sl-SI" sz="2200" dirty="0" smtClean="0"/>
              <a:t>Poznavanje svojih reči  - obleke, potrebščine . </a:t>
            </a:r>
          </a:p>
          <a:p>
            <a:pPr>
              <a:buNone/>
            </a:pPr>
            <a:r>
              <a:rPr lang="sl-SI" sz="2200" dirty="0" smtClean="0"/>
              <a:t>       (Če svojih reči otrok ne pozna,  jih ima morda preveč) </a:t>
            </a:r>
          </a:p>
          <a:p>
            <a:pPr>
              <a:buNone/>
            </a:pPr>
            <a:endParaRPr lang="sl-SI" sz="2200" dirty="0" smtClean="0"/>
          </a:p>
          <a:p>
            <a:r>
              <a:rPr lang="sl-SI" sz="2200" dirty="0" smtClean="0"/>
              <a:t>Razlikovanje med tem “</a:t>
            </a:r>
            <a:r>
              <a:rPr lang="sl-SI" sz="2200" b="1" dirty="0" smtClean="0"/>
              <a:t>kaj je moje</a:t>
            </a:r>
            <a:r>
              <a:rPr lang="sl-SI" sz="2200" dirty="0" smtClean="0"/>
              <a:t>” in “</a:t>
            </a:r>
            <a:r>
              <a:rPr lang="sl-SI" sz="2200" b="1" dirty="0" smtClean="0"/>
              <a:t>kaj ni moje</a:t>
            </a:r>
            <a:r>
              <a:rPr lang="sl-SI" sz="2200" dirty="0" smtClean="0"/>
              <a:t>”.</a:t>
            </a:r>
          </a:p>
          <a:p>
            <a:pPr>
              <a:buNone/>
            </a:pPr>
            <a:endParaRPr lang="sl-SI" sz="2200" dirty="0" smtClean="0"/>
          </a:p>
          <a:p>
            <a:r>
              <a:rPr lang="sl-SI" sz="2200" dirty="0" smtClean="0"/>
              <a:t>Poznavanje žoge in spretnost igranja iger z žogo . </a:t>
            </a:r>
          </a:p>
          <a:p>
            <a:pPr>
              <a:buNone/>
            </a:pPr>
            <a:r>
              <a:rPr lang="sl-SI" sz="2200" dirty="0" smtClean="0"/>
              <a:t>      (Lovljenje in zadevanje cilja)</a:t>
            </a:r>
          </a:p>
          <a:p>
            <a:pPr>
              <a:buNone/>
            </a:pPr>
            <a:endParaRPr lang="sl-SI" sz="2200" dirty="0" smtClean="0"/>
          </a:p>
          <a:p>
            <a:r>
              <a:rPr lang="sl-SI" sz="2200" dirty="0" smtClean="0"/>
              <a:t>Uporaba pisal (barvice, flomastri ) - drža,  uporaba škarij,  </a:t>
            </a:r>
          </a:p>
          <a:p>
            <a:pPr>
              <a:buNone/>
            </a:pPr>
            <a:r>
              <a:rPr lang="sl-SI" sz="2200" dirty="0" smtClean="0"/>
              <a:t>      zavedanje o prednostni roki.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35608" y="1447800"/>
            <a:ext cx="6880808" cy="2701280"/>
          </a:xfrm>
        </p:spPr>
        <p:txBody>
          <a:bodyPr/>
          <a:lstStyle/>
          <a:p>
            <a:pPr algn="ctr">
              <a:buNone/>
            </a:pPr>
            <a:endParaRPr lang="sl-SI" dirty="0" smtClean="0"/>
          </a:p>
          <a:p>
            <a:pPr algn="ctr">
              <a:buNone/>
            </a:pPr>
            <a:endParaRPr lang="sl-SI" dirty="0" smtClean="0"/>
          </a:p>
          <a:p>
            <a:pPr algn="ctr">
              <a:buNone/>
            </a:pPr>
            <a:r>
              <a:rPr lang="sl-SI" smtClean="0"/>
              <a:t>Hvala za pozornost !</a:t>
            </a:r>
          </a:p>
          <a:p>
            <a:pPr algn="ctr">
              <a:buNone/>
            </a:pPr>
            <a:endParaRPr lang="sl-SI" dirty="0"/>
          </a:p>
        </p:txBody>
      </p:sp>
      <p:pic>
        <p:nvPicPr>
          <p:cNvPr id="4" name="Picture 2" descr="C:\Users\Darko\Downloads\je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509120"/>
            <a:ext cx="1930546" cy="19519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03648" y="260648"/>
            <a:ext cx="7272808" cy="62646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err="1" smtClean="0"/>
              <a:t>Zakonska</a:t>
            </a:r>
            <a:r>
              <a:rPr lang="en-US" b="1" dirty="0" smtClean="0"/>
              <a:t> </a:t>
            </a:r>
            <a:r>
              <a:rPr lang="en-US" b="1" dirty="0" err="1" smtClean="0"/>
              <a:t>podlaga</a:t>
            </a:r>
            <a:r>
              <a:rPr lang="en-US" b="1" dirty="0" smtClean="0"/>
              <a:t>:</a:t>
            </a:r>
            <a:endParaRPr lang="sl-SI" b="1" dirty="0" smtClean="0"/>
          </a:p>
          <a:p>
            <a:pPr algn="just">
              <a:buNone/>
            </a:pPr>
            <a:r>
              <a:rPr lang="en-US" b="1" dirty="0" smtClean="0"/>
              <a:t> </a:t>
            </a:r>
            <a:endParaRPr lang="sl-SI" dirty="0" smtClean="0"/>
          </a:p>
          <a:p>
            <a:pPr lvl="0" algn="just"/>
            <a:r>
              <a:rPr lang="en-US" sz="2200" dirty="0" err="1" smtClean="0"/>
              <a:t>Vpis</a:t>
            </a:r>
            <a:r>
              <a:rPr lang="en-US" sz="2200" dirty="0" smtClean="0"/>
              <a:t> je </a:t>
            </a:r>
            <a:r>
              <a:rPr lang="en-US" sz="2200" dirty="0" err="1" smtClean="0"/>
              <a:t>obvezen</a:t>
            </a:r>
            <a:r>
              <a:rPr lang="en-US" sz="2200" dirty="0" smtClean="0"/>
              <a:t> </a:t>
            </a:r>
            <a:r>
              <a:rPr lang="en-US" sz="2200" dirty="0" err="1" smtClean="0"/>
              <a:t>za</a:t>
            </a:r>
            <a:r>
              <a:rPr lang="en-US" sz="2200" dirty="0" smtClean="0"/>
              <a:t> </a:t>
            </a:r>
            <a:r>
              <a:rPr lang="en-US" sz="2200" dirty="0" err="1" smtClean="0"/>
              <a:t>otroke</a:t>
            </a:r>
            <a:r>
              <a:rPr lang="en-US" sz="2200" dirty="0" smtClean="0"/>
              <a:t>, </a:t>
            </a:r>
            <a:r>
              <a:rPr lang="en-US" sz="2200" dirty="0" err="1" smtClean="0"/>
              <a:t>ki</a:t>
            </a:r>
            <a:r>
              <a:rPr lang="en-US" sz="2200" dirty="0" smtClean="0"/>
              <a:t> </a:t>
            </a:r>
            <a:r>
              <a:rPr lang="en-US" sz="2200" dirty="0" err="1" smtClean="0"/>
              <a:t>bodo</a:t>
            </a:r>
            <a:r>
              <a:rPr lang="en-US" sz="2200" dirty="0" smtClean="0"/>
              <a:t> v </a:t>
            </a:r>
            <a:r>
              <a:rPr lang="en-US" sz="2200" dirty="0" err="1" smtClean="0"/>
              <a:t>koledarskem</a:t>
            </a:r>
            <a:r>
              <a:rPr lang="en-US" sz="2200" dirty="0" smtClean="0"/>
              <a:t> </a:t>
            </a:r>
            <a:r>
              <a:rPr lang="en-US" sz="2200" dirty="0" err="1" smtClean="0"/>
              <a:t>letu</a:t>
            </a:r>
            <a:r>
              <a:rPr lang="en-US" sz="2200" dirty="0" smtClean="0"/>
              <a:t>, v </a:t>
            </a:r>
            <a:r>
              <a:rPr lang="en-US" sz="2200" dirty="0" err="1" smtClean="0"/>
              <a:t>katerem</a:t>
            </a:r>
            <a:r>
              <a:rPr lang="en-US" sz="2200" dirty="0" smtClean="0"/>
              <a:t> </a:t>
            </a:r>
            <a:r>
              <a:rPr lang="en-US" sz="2200" dirty="0" err="1" smtClean="0"/>
              <a:t>bodo</a:t>
            </a:r>
            <a:r>
              <a:rPr lang="en-US" sz="2200" dirty="0" smtClean="0"/>
              <a:t> </a:t>
            </a:r>
            <a:r>
              <a:rPr lang="en-US" sz="2200" dirty="0" err="1" smtClean="0"/>
              <a:t>pričeli</a:t>
            </a:r>
            <a:r>
              <a:rPr lang="en-US" sz="2200" dirty="0" smtClean="0"/>
              <a:t> </a:t>
            </a:r>
            <a:r>
              <a:rPr lang="en-US" sz="2200" dirty="0" err="1" smtClean="0"/>
              <a:t>obiskovati</a:t>
            </a:r>
            <a:r>
              <a:rPr lang="en-US" sz="2200" dirty="0" smtClean="0"/>
              <a:t> </a:t>
            </a:r>
            <a:r>
              <a:rPr lang="en-US" sz="2200" dirty="0" err="1" smtClean="0"/>
              <a:t>šolo</a:t>
            </a:r>
            <a:r>
              <a:rPr lang="en-US" sz="2200" dirty="0" smtClean="0"/>
              <a:t>, </a:t>
            </a:r>
            <a:r>
              <a:rPr lang="en-US" sz="2200" b="1" dirty="0" err="1" smtClean="0"/>
              <a:t>dopolnili</a:t>
            </a:r>
            <a:r>
              <a:rPr lang="en-US" sz="2200" b="1" dirty="0" smtClean="0"/>
              <a:t> 6 let </a:t>
            </a:r>
            <a:endParaRPr lang="sl-SI" sz="2200" b="1" dirty="0" smtClean="0"/>
          </a:p>
          <a:p>
            <a:pPr lvl="0" algn="just">
              <a:buNone/>
            </a:pPr>
            <a:r>
              <a:rPr lang="sl-SI" sz="2200" b="1" dirty="0" smtClean="0"/>
              <a:t>    </a:t>
            </a:r>
            <a:r>
              <a:rPr lang="en-US" sz="2200" dirty="0" smtClean="0"/>
              <a:t>(</a:t>
            </a:r>
            <a:r>
              <a:rPr lang="en-US" sz="2200" dirty="0" err="1" smtClean="0"/>
              <a:t>za</a:t>
            </a:r>
            <a:r>
              <a:rPr lang="en-US" sz="2200" dirty="0" smtClean="0"/>
              <a:t> </a:t>
            </a:r>
            <a:r>
              <a:rPr lang="en-US" sz="2200" dirty="0" err="1" smtClean="0"/>
              <a:t>šolsko</a:t>
            </a:r>
            <a:r>
              <a:rPr lang="en-US" sz="2200" dirty="0" smtClean="0"/>
              <a:t> </a:t>
            </a:r>
            <a:r>
              <a:rPr lang="en-US" sz="2200" dirty="0" err="1" smtClean="0"/>
              <a:t>leto</a:t>
            </a:r>
            <a:r>
              <a:rPr lang="en-US" sz="2200" dirty="0" smtClean="0"/>
              <a:t> 20</a:t>
            </a:r>
            <a:r>
              <a:rPr lang="sl-SI" sz="2200" dirty="0" smtClean="0"/>
              <a:t>21</a:t>
            </a:r>
            <a:r>
              <a:rPr lang="en-US" sz="2200" dirty="0" smtClean="0"/>
              <a:t>/</a:t>
            </a:r>
            <a:r>
              <a:rPr lang="sl-SI" sz="2200" dirty="0" smtClean="0"/>
              <a:t>2</a:t>
            </a:r>
            <a:r>
              <a:rPr lang="sl-SI" sz="2200" dirty="0"/>
              <a:t>2</a:t>
            </a:r>
            <a:r>
              <a:rPr lang="en-US" sz="2200" dirty="0" smtClean="0"/>
              <a:t> </a:t>
            </a:r>
            <a:r>
              <a:rPr lang="en-US" sz="2200" b="1" dirty="0" err="1" smtClean="0"/>
              <a:t>rojeni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leta</a:t>
            </a:r>
            <a:r>
              <a:rPr lang="en-US" sz="2200" b="1" dirty="0" smtClean="0"/>
              <a:t> 201</a:t>
            </a:r>
            <a:r>
              <a:rPr lang="sl-SI" sz="2200" b="1" dirty="0"/>
              <a:t>5</a:t>
            </a:r>
            <a:r>
              <a:rPr lang="en-US" sz="2200" dirty="0" smtClean="0"/>
              <a:t>).</a:t>
            </a:r>
            <a:endParaRPr lang="sl-SI" sz="2200" dirty="0" smtClean="0"/>
          </a:p>
          <a:p>
            <a:pPr lvl="0" algn="just">
              <a:buNone/>
            </a:pPr>
            <a:endParaRPr lang="sl-SI" sz="2200" dirty="0" smtClean="0"/>
          </a:p>
          <a:p>
            <a:pPr lvl="0" algn="just"/>
            <a:r>
              <a:rPr lang="en-US" sz="2200" dirty="0" err="1" smtClean="0"/>
              <a:t>Starši</a:t>
            </a:r>
            <a:r>
              <a:rPr lang="en-US" sz="2200" dirty="0" smtClean="0"/>
              <a:t> </a:t>
            </a:r>
            <a:r>
              <a:rPr lang="en-US" sz="2200" dirty="0" err="1" smtClean="0"/>
              <a:t>imajo</a:t>
            </a:r>
            <a:r>
              <a:rPr lang="en-US" sz="2200" dirty="0" smtClean="0"/>
              <a:t> </a:t>
            </a:r>
            <a:r>
              <a:rPr lang="en-US" sz="2200" dirty="0" err="1" smtClean="0"/>
              <a:t>pravico</a:t>
            </a:r>
            <a:r>
              <a:rPr lang="en-US" sz="2200" dirty="0" smtClean="0"/>
              <a:t> </a:t>
            </a:r>
            <a:r>
              <a:rPr lang="en-US" sz="2200" dirty="0" err="1" smtClean="0"/>
              <a:t>vpisati</a:t>
            </a:r>
            <a:r>
              <a:rPr lang="en-US" sz="2200" dirty="0" smtClean="0"/>
              <a:t> </a:t>
            </a:r>
            <a:r>
              <a:rPr lang="en-US" sz="2200" dirty="0" err="1" smtClean="0"/>
              <a:t>otroka</a:t>
            </a:r>
            <a:r>
              <a:rPr lang="en-US" sz="2200" dirty="0" smtClean="0"/>
              <a:t> v </a:t>
            </a:r>
            <a:r>
              <a:rPr lang="en-US" sz="2200" dirty="0" err="1" smtClean="0"/>
              <a:t>javno</a:t>
            </a:r>
            <a:r>
              <a:rPr lang="en-US" sz="2200" dirty="0" smtClean="0"/>
              <a:t> </a:t>
            </a:r>
            <a:r>
              <a:rPr lang="en-US" sz="2200" dirty="0" err="1" smtClean="0"/>
              <a:t>osnovno</a:t>
            </a:r>
            <a:r>
              <a:rPr lang="en-US" sz="2200" dirty="0" smtClean="0"/>
              <a:t> </a:t>
            </a:r>
            <a:r>
              <a:rPr lang="en-US" sz="2200" dirty="0" err="1" smtClean="0"/>
              <a:t>šolo</a:t>
            </a:r>
            <a:r>
              <a:rPr lang="en-US" sz="2200" dirty="0" smtClean="0"/>
              <a:t>, v </a:t>
            </a:r>
            <a:r>
              <a:rPr lang="en-US" sz="2200" dirty="0" err="1" smtClean="0"/>
              <a:t>zasebno</a:t>
            </a:r>
            <a:r>
              <a:rPr lang="en-US" sz="2200" dirty="0" smtClean="0"/>
              <a:t> </a:t>
            </a:r>
            <a:r>
              <a:rPr lang="en-US" sz="2200" dirty="0" err="1" smtClean="0"/>
              <a:t>osnovno</a:t>
            </a:r>
            <a:r>
              <a:rPr lang="en-US" sz="2200" dirty="0" smtClean="0"/>
              <a:t> </a:t>
            </a:r>
            <a:r>
              <a:rPr lang="en-US" sz="2200" dirty="0" err="1" smtClean="0"/>
              <a:t>šolo</a:t>
            </a:r>
            <a:r>
              <a:rPr lang="en-US" sz="2200" dirty="0" smtClean="0"/>
              <a:t> s </a:t>
            </a:r>
            <a:r>
              <a:rPr lang="en-US" sz="2200" dirty="0" err="1" smtClean="0"/>
              <a:t>koncesijo</a:t>
            </a:r>
            <a:r>
              <a:rPr lang="en-US" sz="2200" dirty="0" smtClean="0"/>
              <a:t> </a:t>
            </a:r>
            <a:r>
              <a:rPr lang="en-US" sz="2200" dirty="0" err="1" smtClean="0"/>
              <a:t>ali</a:t>
            </a:r>
            <a:r>
              <a:rPr lang="en-US" sz="2200" dirty="0" smtClean="0"/>
              <a:t> pa </a:t>
            </a:r>
            <a:r>
              <a:rPr lang="en-US" sz="2200" dirty="0" err="1" smtClean="0"/>
              <a:t>za</a:t>
            </a:r>
            <a:r>
              <a:rPr lang="en-US" sz="2200" dirty="0" smtClean="0"/>
              <a:t> </a:t>
            </a:r>
            <a:r>
              <a:rPr lang="en-US" sz="2200" dirty="0" err="1" smtClean="0"/>
              <a:t>svojega</a:t>
            </a:r>
            <a:r>
              <a:rPr lang="en-US" sz="2200" dirty="0" smtClean="0"/>
              <a:t> </a:t>
            </a:r>
            <a:r>
              <a:rPr lang="en-US" sz="2200" dirty="0" err="1" smtClean="0"/>
              <a:t>otroka</a:t>
            </a:r>
            <a:r>
              <a:rPr lang="en-US" sz="2200" dirty="0" smtClean="0"/>
              <a:t> </a:t>
            </a:r>
            <a:r>
              <a:rPr lang="en-US" sz="2200" dirty="0" err="1" smtClean="0"/>
              <a:t>organizirati</a:t>
            </a:r>
            <a:r>
              <a:rPr lang="en-US" sz="2200" dirty="0" smtClean="0"/>
              <a:t> </a:t>
            </a:r>
            <a:r>
              <a:rPr lang="en-US" sz="2200" dirty="0" err="1" smtClean="0"/>
              <a:t>šolanje</a:t>
            </a:r>
            <a:r>
              <a:rPr lang="en-US" sz="2200" dirty="0" smtClean="0"/>
              <a:t> </a:t>
            </a:r>
            <a:r>
              <a:rPr lang="en-US" sz="2200" dirty="0" err="1" smtClean="0"/>
              <a:t>na</a:t>
            </a:r>
            <a:r>
              <a:rPr lang="en-US" sz="2200" dirty="0" smtClean="0"/>
              <a:t> </a:t>
            </a:r>
            <a:r>
              <a:rPr lang="en-US" sz="2200" dirty="0" err="1" smtClean="0"/>
              <a:t>domu</a:t>
            </a:r>
            <a:r>
              <a:rPr lang="en-US" sz="2200" dirty="0" smtClean="0"/>
              <a:t>. V tem </a:t>
            </a:r>
            <a:r>
              <a:rPr lang="en-US" sz="2200" dirty="0" err="1" smtClean="0"/>
              <a:t>primeru</a:t>
            </a:r>
            <a:r>
              <a:rPr lang="en-US" sz="2200" dirty="0" smtClean="0"/>
              <a:t> </a:t>
            </a:r>
            <a:r>
              <a:rPr lang="en-US" sz="2200" dirty="0" err="1" smtClean="0"/>
              <a:t>mora</a:t>
            </a:r>
            <a:r>
              <a:rPr lang="en-US" sz="2200" dirty="0" smtClean="0"/>
              <a:t> </a:t>
            </a:r>
            <a:r>
              <a:rPr lang="en-US" sz="2200" dirty="0" err="1" smtClean="0"/>
              <a:t>biti</a:t>
            </a:r>
            <a:r>
              <a:rPr lang="en-US" sz="2200" dirty="0" smtClean="0"/>
              <a:t> </a:t>
            </a:r>
            <a:r>
              <a:rPr lang="en-US" sz="2200" dirty="0" err="1" smtClean="0"/>
              <a:t>otrok</a:t>
            </a:r>
            <a:r>
              <a:rPr lang="en-US" sz="2200" dirty="0" smtClean="0"/>
              <a:t> </a:t>
            </a:r>
            <a:r>
              <a:rPr lang="en-US" sz="2200" dirty="0" err="1" smtClean="0"/>
              <a:t>vpisan</a:t>
            </a:r>
            <a:r>
              <a:rPr lang="en-US" sz="2200" dirty="0" smtClean="0"/>
              <a:t> v </a:t>
            </a:r>
            <a:r>
              <a:rPr lang="en-US" sz="2200" dirty="0" err="1" smtClean="0"/>
              <a:t>eno</a:t>
            </a:r>
            <a:r>
              <a:rPr lang="en-US" sz="2200" dirty="0" smtClean="0"/>
              <a:t> </a:t>
            </a:r>
            <a:r>
              <a:rPr lang="en-US" sz="2200" dirty="0" err="1" smtClean="0"/>
              <a:t>izmed</a:t>
            </a:r>
            <a:r>
              <a:rPr lang="en-US" sz="2200" dirty="0" smtClean="0"/>
              <a:t> </a:t>
            </a:r>
            <a:r>
              <a:rPr lang="en-US" sz="2200" dirty="0" err="1" smtClean="0"/>
              <a:t>osnovnih</a:t>
            </a:r>
            <a:r>
              <a:rPr lang="en-US" sz="2200" dirty="0" smtClean="0"/>
              <a:t> </a:t>
            </a:r>
            <a:r>
              <a:rPr lang="en-US" sz="2200" dirty="0" err="1" smtClean="0"/>
              <a:t>šol</a:t>
            </a:r>
            <a:r>
              <a:rPr lang="en-US" sz="2200" dirty="0" smtClean="0"/>
              <a:t>, </a:t>
            </a:r>
            <a:r>
              <a:rPr lang="en-US" sz="2200" dirty="0" err="1" smtClean="0"/>
              <a:t>ki</a:t>
            </a:r>
            <a:r>
              <a:rPr lang="en-US" sz="2200" dirty="0" smtClean="0"/>
              <a:t> </a:t>
            </a:r>
            <a:r>
              <a:rPr lang="en-US" sz="2200" dirty="0" err="1" smtClean="0"/>
              <a:t>vodi</a:t>
            </a:r>
            <a:r>
              <a:rPr lang="en-US" sz="2200" dirty="0" smtClean="0"/>
              <a:t> </a:t>
            </a:r>
            <a:r>
              <a:rPr lang="en-US" sz="2200" dirty="0" err="1" smtClean="0"/>
              <a:t>dokumentacijo</a:t>
            </a:r>
            <a:r>
              <a:rPr lang="en-US" sz="2200" dirty="0" smtClean="0"/>
              <a:t> o </a:t>
            </a:r>
            <a:r>
              <a:rPr lang="en-US" sz="2200" dirty="0" err="1" smtClean="0"/>
              <a:t>njegovem</a:t>
            </a:r>
            <a:r>
              <a:rPr lang="en-US" sz="2200" dirty="0" smtClean="0"/>
              <a:t> </a:t>
            </a:r>
            <a:r>
              <a:rPr lang="en-US" sz="2200" dirty="0" err="1" smtClean="0"/>
              <a:t>izobraževanju</a:t>
            </a:r>
            <a:r>
              <a:rPr lang="en-US" sz="2200" dirty="0" smtClean="0"/>
              <a:t>.</a:t>
            </a:r>
            <a:endParaRPr lang="sl-SI" sz="2200" dirty="0" smtClean="0"/>
          </a:p>
          <a:p>
            <a:pPr lvl="0" algn="just">
              <a:buNone/>
            </a:pPr>
            <a:endParaRPr lang="sl-SI" sz="2200" dirty="0" smtClean="0"/>
          </a:p>
          <a:p>
            <a:pPr lvl="0" algn="just"/>
            <a:r>
              <a:rPr lang="en-US" sz="2200" dirty="0" err="1" smtClean="0"/>
              <a:t>Otroka</a:t>
            </a:r>
            <a:r>
              <a:rPr lang="en-US" sz="2200" dirty="0" smtClean="0"/>
              <a:t> </a:t>
            </a:r>
            <a:r>
              <a:rPr lang="en-US" sz="2200" b="1" dirty="0" err="1" smtClean="0"/>
              <a:t>vpišemo</a:t>
            </a:r>
            <a:r>
              <a:rPr lang="en-US" sz="2200" dirty="0" smtClean="0"/>
              <a:t> v </a:t>
            </a:r>
            <a:r>
              <a:rPr lang="en-US" sz="2200" dirty="0" err="1" smtClean="0"/>
              <a:t>šolo</a:t>
            </a:r>
            <a:r>
              <a:rPr lang="en-US" sz="2200" dirty="0" smtClean="0"/>
              <a:t> v </a:t>
            </a:r>
            <a:r>
              <a:rPr lang="en-US" sz="2200" dirty="0" err="1" smtClean="0"/>
              <a:t>šolskem</a:t>
            </a:r>
            <a:r>
              <a:rPr lang="en-US" sz="2200" dirty="0" smtClean="0"/>
              <a:t> </a:t>
            </a:r>
            <a:r>
              <a:rPr lang="en-US" sz="2200" dirty="0" err="1" smtClean="0"/>
              <a:t>okolišu</a:t>
            </a:r>
            <a:r>
              <a:rPr lang="en-US" sz="2200" dirty="0" smtClean="0"/>
              <a:t>, </a:t>
            </a:r>
            <a:r>
              <a:rPr lang="en-US" sz="2200" dirty="0" err="1" smtClean="0"/>
              <a:t>kjer</a:t>
            </a:r>
            <a:r>
              <a:rPr lang="en-US" sz="2200" dirty="0" smtClean="0"/>
              <a:t> </a:t>
            </a:r>
            <a:r>
              <a:rPr lang="en-US" sz="2200" dirty="0" err="1" smtClean="0"/>
              <a:t>otrok</a:t>
            </a:r>
            <a:r>
              <a:rPr lang="en-US" sz="2200" dirty="0" smtClean="0"/>
              <a:t> </a:t>
            </a:r>
            <a:r>
              <a:rPr lang="en-US" sz="2200" dirty="0" err="1" smtClean="0"/>
              <a:t>stalno</a:t>
            </a:r>
            <a:r>
              <a:rPr lang="en-US" sz="2200" dirty="0" smtClean="0"/>
              <a:t> </a:t>
            </a:r>
            <a:r>
              <a:rPr lang="en-US" sz="2200" dirty="0" err="1" smtClean="0"/>
              <a:t>ali</a:t>
            </a:r>
            <a:r>
              <a:rPr lang="en-US" sz="2200" dirty="0" smtClean="0"/>
              <a:t> </a:t>
            </a:r>
            <a:r>
              <a:rPr lang="en-US" sz="2200" dirty="0" err="1" smtClean="0"/>
              <a:t>začasno</a:t>
            </a:r>
            <a:r>
              <a:rPr lang="en-US" sz="2200" dirty="0" smtClean="0"/>
              <a:t> </a:t>
            </a:r>
            <a:r>
              <a:rPr lang="en-US" sz="2200" dirty="0" err="1" smtClean="0"/>
              <a:t>prebiva</a:t>
            </a:r>
            <a:r>
              <a:rPr lang="en-US" sz="2200" dirty="0" smtClean="0"/>
              <a:t> (</a:t>
            </a:r>
            <a:r>
              <a:rPr lang="en-US" sz="2200" b="1" dirty="0" err="1" smtClean="0"/>
              <a:t>matična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šola</a:t>
            </a:r>
            <a:r>
              <a:rPr lang="en-US" sz="2200" dirty="0" smtClean="0"/>
              <a:t>).</a:t>
            </a:r>
            <a:endParaRPr lang="sl-SI" sz="2200" dirty="0" smtClean="0"/>
          </a:p>
          <a:p>
            <a:pPr algn="just"/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sz="2700" b="1" dirty="0" smtClean="0">
                <a:solidFill>
                  <a:schemeClr val="tx1"/>
                </a:solidFill>
              </a:rPr>
              <a:t>VPIS OTROKA V 1. RAZRED</a:t>
            </a:r>
            <a:r>
              <a:rPr lang="sl-SI" dirty="0" smtClean="0">
                <a:solidFill>
                  <a:schemeClr val="tx1"/>
                </a:solidFill>
              </a:rPr>
              <a:t/>
            </a:r>
            <a:br>
              <a:rPr lang="sl-SI" dirty="0" smtClean="0">
                <a:solidFill>
                  <a:schemeClr val="tx1"/>
                </a:solidFill>
              </a:rPr>
            </a:b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435608" y="1413882"/>
            <a:ext cx="7498080" cy="4800600"/>
          </a:xfrm>
        </p:spPr>
        <p:txBody>
          <a:bodyPr/>
          <a:lstStyle/>
          <a:p>
            <a:pPr marL="82296" indent="0">
              <a:buNone/>
            </a:pPr>
            <a:r>
              <a:rPr lang="sl-SI" sz="2400" b="1" dirty="0" smtClean="0"/>
              <a:t>Postopek vpisa:</a:t>
            </a:r>
          </a:p>
          <a:p>
            <a:r>
              <a:rPr lang="sl-SI" sz="2200" dirty="0" smtClean="0"/>
              <a:t>Vabilo šole s terminom vpisa: </a:t>
            </a:r>
          </a:p>
          <a:p>
            <a:pPr marL="82296" indent="0">
              <a:buNone/>
            </a:pPr>
            <a:r>
              <a:rPr lang="sl-SI" sz="2200" dirty="0"/>
              <a:t> </a:t>
            </a:r>
            <a:r>
              <a:rPr lang="sl-SI" sz="2200" dirty="0" smtClean="0"/>
              <a:t>                    L</a:t>
            </a:r>
            <a:r>
              <a:rPr lang="sl-SI" sz="2000" dirty="0" smtClean="0"/>
              <a:t>etos vpis v času od </a:t>
            </a:r>
            <a:r>
              <a:rPr lang="sl-SI" sz="2000" b="1" dirty="0" smtClean="0"/>
              <a:t>9. 2. do 12. 2. 2021</a:t>
            </a:r>
          </a:p>
          <a:p>
            <a:r>
              <a:rPr lang="sl-SI" sz="2200" dirty="0" smtClean="0"/>
              <a:t>Na vpis pridete z otrokom ali sami </a:t>
            </a:r>
          </a:p>
          <a:p>
            <a:r>
              <a:rPr lang="sl-SI" sz="2200" dirty="0" smtClean="0"/>
              <a:t>S seboj imejte </a:t>
            </a:r>
            <a:r>
              <a:rPr lang="sl-SI" sz="2200" b="1" dirty="0" smtClean="0"/>
              <a:t>osebno izkaznico </a:t>
            </a:r>
            <a:r>
              <a:rPr lang="sl-SI" sz="2200" dirty="0" smtClean="0"/>
              <a:t>otroka </a:t>
            </a:r>
          </a:p>
          <a:p>
            <a:r>
              <a:rPr lang="sl-SI" sz="2200" dirty="0" smtClean="0"/>
              <a:t>V primeru začasnega prebivališča je potrebno </a:t>
            </a:r>
            <a:r>
              <a:rPr lang="sl-SI" sz="2200" b="1" dirty="0" smtClean="0"/>
              <a:t>potrdilo o začasnem prebivališču</a:t>
            </a:r>
            <a:r>
              <a:rPr lang="sl-SI" sz="2200" dirty="0" smtClean="0"/>
              <a:t> (dobite na upravni </a:t>
            </a:r>
            <a:r>
              <a:rPr lang="sl-SI" sz="2200" smtClean="0"/>
              <a:t>enoti</a:t>
            </a:r>
            <a:r>
              <a:rPr lang="sl-SI" sz="2200" smtClean="0"/>
              <a:t>).</a:t>
            </a:r>
            <a:endParaRPr lang="sl-SI" sz="2200" dirty="0" smtClean="0"/>
          </a:p>
          <a:p>
            <a:pPr marL="82296" indent="0">
              <a:buNone/>
            </a:pPr>
            <a:endParaRPr lang="sl-SI" sz="2200" dirty="0" smtClean="0"/>
          </a:p>
          <a:p>
            <a:endParaRPr lang="sl-SI" sz="2200" dirty="0" smtClean="0"/>
          </a:p>
        </p:txBody>
      </p:sp>
    </p:spTree>
    <p:extLst>
      <p:ext uri="{BB962C8B-B14F-4D97-AF65-F5344CB8AC3E}">
        <p14:creationId xmlns:p14="http://schemas.microsoft.com/office/powerpoint/2010/main" val="3970572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35608" y="332656"/>
            <a:ext cx="7240848" cy="61206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dirty="0" smtClean="0"/>
              <a:t>PREPIS NA ŠOLO IZVEN ŠOLSKEGA OKOLIŠA </a:t>
            </a:r>
            <a:endParaRPr lang="sl-SI" sz="2400" b="1" dirty="0" smtClean="0"/>
          </a:p>
          <a:p>
            <a:pPr algn="just">
              <a:buNone/>
            </a:pPr>
            <a:endParaRPr lang="sl-SI" dirty="0" smtClean="0"/>
          </a:p>
          <a:p>
            <a:pPr algn="just">
              <a:buNone/>
            </a:pPr>
            <a:r>
              <a:rPr lang="en-US" sz="2700" b="1" dirty="0" err="1" smtClean="0"/>
              <a:t>Postopek</a:t>
            </a:r>
            <a:r>
              <a:rPr lang="en-US" sz="2700" b="1" dirty="0" smtClean="0"/>
              <a:t>:</a:t>
            </a:r>
            <a:endParaRPr lang="sl-SI" sz="2700" b="1" dirty="0" smtClean="0"/>
          </a:p>
          <a:p>
            <a:pPr lvl="0" algn="just"/>
            <a:r>
              <a:rPr lang="en-US" sz="2200" dirty="0" err="1" smtClean="0"/>
              <a:t>Vpis</a:t>
            </a:r>
            <a:r>
              <a:rPr lang="en-US" sz="2200" dirty="0" smtClean="0"/>
              <a:t> </a:t>
            </a:r>
            <a:r>
              <a:rPr lang="en-US" sz="2200" dirty="0" err="1" smtClean="0"/>
              <a:t>na</a:t>
            </a:r>
            <a:r>
              <a:rPr lang="en-US" sz="2200" dirty="0" smtClean="0"/>
              <a:t> </a:t>
            </a:r>
            <a:r>
              <a:rPr lang="en-US" sz="2200" dirty="0" err="1" smtClean="0"/>
              <a:t>matični</a:t>
            </a:r>
            <a:r>
              <a:rPr lang="en-US" sz="2200" dirty="0" smtClean="0"/>
              <a:t> </a:t>
            </a:r>
            <a:r>
              <a:rPr lang="en-US" sz="2200" dirty="0" err="1" smtClean="0"/>
              <a:t>šoli</a:t>
            </a:r>
            <a:r>
              <a:rPr lang="sl-SI" sz="2200" dirty="0" smtClean="0"/>
              <a:t> (kjer imate stalno prebivališče).</a:t>
            </a:r>
          </a:p>
          <a:p>
            <a:pPr lvl="0" algn="just"/>
            <a:r>
              <a:rPr lang="en-US" sz="2200" dirty="0" err="1" smtClean="0"/>
              <a:t>Pisna</a:t>
            </a:r>
            <a:r>
              <a:rPr lang="en-US" sz="2200" dirty="0" smtClean="0"/>
              <a:t> </a:t>
            </a:r>
            <a:r>
              <a:rPr lang="en-US" sz="2200" dirty="0" err="1" smtClean="0"/>
              <a:t>prošnja</a:t>
            </a:r>
            <a:r>
              <a:rPr lang="en-US" sz="2200" dirty="0" smtClean="0"/>
              <a:t> </a:t>
            </a:r>
            <a:r>
              <a:rPr lang="en-US" sz="2200" dirty="0" err="1" smtClean="0"/>
              <a:t>na</a:t>
            </a:r>
            <a:r>
              <a:rPr lang="en-US" sz="2200" dirty="0" smtClean="0"/>
              <a:t> </a:t>
            </a:r>
            <a:r>
              <a:rPr lang="en-US" sz="2200" dirty="0" err="1" smtClean="0"/>
              <a:t>izbrano</a:t>
            </a:r>
            <a:r>
              <a:rPr lang="en-US" sz="2200" dirty="0" smtClean="0"/>
              <a:t> </a:t>
            </a:r>
            <a:r>
              <a:rPr lang="en-US" sz="2200" dirty="0" err="1" smtClean="0"/>
              <a:t>šolo</a:t>
            </a:r>
            <a:r>
              <a:rPr lang="en-US" sz="2200" dirty="0" smtClean="0"/>
              <a:t> v </a:t>
            </a:r>
            <a:r>
              <a:rPr lang="en-US" sz="2200" dirty="0" err="1" smtClean="0"/>
              <a:t>roku</a:t>
            </a:r>
            <a:r>
              <a:rPr lang="en-US" sz="2200" dirty="0" smtClean="0"/>
              <a:t> 14 </a:t>
            </a:r>
            <a:r>
              <a:rPr lang="en-US" sz="2200" dirty="0" err="1" smtClean="0"/>
              <a:t>dni</a:t>
            </a:r>
            <a:r>
              <a:rPr lang="sl-SI" sz="2200" dirty="0" smtClean="0"/>
              <a:t>.</a:t>
            </a:r>
          </a:p>
          <a:p>
            <a:pPr lvl="0" algn="just"/>
            <a:r>
              <a:rPr lang="en-US" sz="2200" dirty="0" err="1" smtClean="0"/>
              <a:t>Prepis</a:t>
            </a:r>
            <a:r>
              <a:rPr lang="en-US" sz="2200" dirty="0" smtClean="0"/>
              <a:t> je </a:t>
            </a:r>
            <a:r>
              <a:rPr lang="en-US" sz="2200" dirty="0" err="1" smtClean="0"/>
              <a:t>možen</a:t>
            </a:r>
            <a:r>
              <a:rPr lang="en-US" sz="2200" dirty="0" smtClean="0"/>
              <a:t>, </a:t>
            </a:r>
            <a:r>
              <a:rPr lang="en-US" sz="2200" dirty="0" err="1" smtClean="0"/>
              <a:t>če</a:t>
            </a:r>
            <a:r>
              <a:rPr lang="en-US" sz="2200" dirty="0" smtClean="0"/>
              <a:t> </a:t>
            </a:r>
            <a:r>
              <a:rPr lang="en-US" sz="2200" dirty="0" err="1" smtClean="0"/>
              <a:t>matična</a:t>
            </a:r>
            <a:r>
              <a:rPr lang="en-US" sz="2200" dirty="0" smtClean="0"/>
              <a:t> </a:t>
            </a:r>
            <a:r>
              <a:rPr lang="en-US" sz="2200" dirty="0" err="1" smtClean="0"/>
              <a:t>šola</a:t>
            </a:r>
            <a:r>
              <a:rPr lang="en-US" sz="2200" dirty="0" smtClean="0"/>
              <a:t> s tem </a:t>
            </a:r>
            <a:r>
              <a:rPr lang="en-US" sz="2200" dirty="0" err="1" smtClean="0"/>
              <a:t>soglaša</a:t>
            </a:r>
            <a:r>
              <a:rPr lang="en-US" sz="2200" dirty="0" smtClean="0"/>
              <a:t>.</a:t>
            </a:r>
            <a:endParaRPr lang="sl-SI" sz="2200" dirty="0" smtClean="0"/>
          </a:p>
          <a:p>
            <a:pPr marL="82296" indent="0" algn="just"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35608" y="476672"/>
            <a:ext cx="7312856" cy="604867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000" b="1" dirty="0" smtClean="0"/>
              <a:t>ODLOG VPISA IN UGOTAVLJANJE PRIPRAVLJENOSTI NA ŠOLO</a:t>
            </a:r>
            <a:endParaRPr lang="sl-SI" sz="2000" b="1" dirty="0" smtClean="0"/>
          </a:p>
          <a:p>
            <a:pPr algn="just">
              <a:buNone/>
            </a:pPr>
            <a:endParaRPr lang="sl-SI" sz="2000" b="1" dirty="0" smtClean="0"/>
          </a:p>
          <a:p>
            <a:pPr algn="just">
              <a:buNone/>
            </a:pPr>
            <a:r>
              <a:rPr lang="en-US" sz="2000" b="1" dirty="0" err="1" smtClean="0"/>
              <a:t>Postopek</a:t>
            </a:r>
            <a:r>
              <a:rPr lang="en-US" sz="2000" b="1" dirty="0" smtClean="0"/>
              <a:t>:</a:t>
            </a:r>
            <a:endParaRPr lang="sl-SI" sz="2000" b="1" dirty="0" smtClean="0"/>
          </a:p>
          <a:p>
            <a:pPr algn="just">
              <a:buNone/>
            </a:pPr>
            <a:endParaRPr lang="sl-SI" sz="1000" dirty="0" smtClean="0"/>
          </a:p>
          <a:p>
            <a:pPr algn="just"/>
            <a:r>
              <a:rPr lang="en-US" sz="2200" dirty="0" err="1" smtClean="0"/>
              <a:t>Odlog</a:t>
            </a:r>
            <a:r>
              <a:rPr lang="en-US" sz="2200" dirty="0" smtClean="0"/>
              <a:t> </a:t>
            </a:r>
            <a:r>
              <a:rPr lang="en-US" sz="2200" dirty="0" err="1" smtClean="0"/>
              <a:t>lahko</a:t>
            </a:r>
            <a:r>
              <a:rPr lang="en-US" sz="2200" dirty="0" smtClean="0"/>
              <a:t> </a:t>
            </a:r>
            <a:r>
              <a:rPr lang="en-US" sz="2200" dirty="0" err="1" smtClean="0"/>
              <a:t>predlagajo</a:t>
            </a:r>
            <a:r>
              <a:rPr lang="en-US" sz="2200" dirty="0" smtClean="0"/>
              <a:t> </a:t>
            </a:r>
            <a:r>
              <a:rPr lang="en-US" sz="2200" dirty="0" err="1" smtClean="0"/>
              <a:t>starši</a:t>
            </a:r>
            <a:r>
              <a:rPr lang="en-US" sz="2200" dirty="0" smtClean="0"/>
              <a:t>, </a:t>
            </a:r>
            <a:r>
              <a:rPr lang="en-US" sz="2200" dirty="0" err="1" smtClean="0"/>
              <a:t>zdravnik</a:t>
            </a:r>
            <a:r>
              <a:rPr lang="en-US" sz="2200" dirty="0" smtClean="0"/>
              <a:t> </a:t>
            </a:r>
            <a:r>
              <a:rPr lang="en-US" sz="2200" dirty="0" err="1" smtClean="0"/>
              <a:t>ali</a:t>
            </a:r>
            <a:r>
              <a:rPr lang="en-US" sz="2200" dirty="0" smtClean="0"/>
              <a:t> </a:t>
            </a:r>
            <a:r>
              <a:rPr lang="en-US" sz="2200" dirty="0" err="1" smtClean="0"/>
              <a:t>vzgojitelj</a:t>
            </a:r>
            <a:r>
              <a:rPr lang="en-US" sz="2200" dirty="0" smtClean="0"/>
              <a:t>.</a:t>
            </a:r>
            <a:endParaRPr lang="sl-SI" sz="2200" dirty="0" smtClean="0"/>
          </a:p>
          <a:p>
            <a:pPr lvl="0" algn="just"/>
            <a:r>
              <a:rPr lang="en-US" sz="2200" dirty="0" err="1" smtClean="0"/>
              <a:t>Vpis</a:t>
            </a:r>
            <a:r>
              <a:rPr lang="en-US" sz="2200" dirty="0" smtClean="0"/>
              <a:t> </a:t>
            </a:r>
            <a:r>
              <a:rPr lang="en-US" sz="2200" dirty="0" err="1" smtClean="0"/>
              <a:t>otroka</a:t>
            </a:r>
            <a:r>
              <a:rPr lang="en-US" sz="2200" dirty="0" smtClean="0"/>
              <a:t>.</a:t>
            </a:r>
            <a:endParaRPr lang="sl-SI" sz="2200" dirty="0" smtClean="0"/>
          </a:p>
          <a:p>
            <a:pPr lvl="0" algn="just"/>
            <a:r>
              <a:rPr lang="en-US" sz="2200" dirty="0" smtClean="0"/>
              <a:t>Ob </a:t>
            </a:r>
            <a:r>
              <a:rPr lang="en-US" sz="2200" dirty="0" err="1" smtClean="0"/>
              <a:t>vpisu</a:t>
            </a:r>
            <a:r>
              <a:rPr lang="en-US" sz="2200" dirty="0" smtClean="0"/>
              <a:t> </a:t>
            </a:r>
            <a:r>
              <a:rPr lang="en-US" sz="2200" dirty="0" err="1" smtClean="0"/>
              <a:t>pisna</a:t>
            </a:r>
            <a:r>
              <a:rPr lang="en-US" sz="2200" dirty="0" smtClean="0"/>
              <a:t> </a:t>
            </a:r>
            <a:r>
              <a:rPr lang="en-US" sz="2200" dirty="0" err="1" smtClean="0"/>
              <a:t>vloga</a:t>
            </a:r>
            <a:r>
              <a:rPr lang="en-US" sz="2200" dirty="0" smtClean="0"/>
              <a:t> </a:t>
            </a:r>
            <a:r>
              <a:rPr lang="en-US" sz="2200" dirty="0" err="1" smtClean="0"/>
              <a:t>za</a:t>
            </a:r>
            <a:r>
              <a:rPr lang="en-US" sz="2200" dirty="0" smtClean="0"/>
              <a:t> </a:t>
            </a:r>
            <a:r>
              <a:rPr lang="en-US" sz="2200" dirty="0" err="1" smtClean="0"/>
              <a:t>odlog</a:t>
            </a:r>
            <a:r>
              <a:rPr lang="en-US" sz="2200" dirty="0" smtClean="0"/>
              <a:t> </a:t>
            </a:r>
            <a:r>
              <a:rPr lang="en-US" sz="2200" dirty="0" err="1" smtClean="0"/>
              <a:t>šolanja</a:t>
            </a:r>
            <a:r>
              <a:rPr lang="en-US" sz="2200" dirty="0" smtClean="0"/>
              <a:t> z </a:t>
            </a:r>
            <a:r>
              <a:rPr lang="sl-SI" sz="2200" dirty="0" smtClean="0"/>
              <a:t>navedenimi </a:t>
            </a:r>
            <a:r>
              <a:rPr lang="en-US" sz="2200" dirty="0" err="1" smtClean="0"/>
              <a:t>razlogi</a:t>
            </a:r>
            <a:r>
              <a:rPr lang="en-US" sz="2200" dirty="0" smtClean="0"/>
              <a:t> </a:t>
            </a:r>
            <a:r>
              <a:rPr lang="sl-SI" sz="2200" dirty="0" smtClean="0"/>
              <a:t>.</a:t>
            </a:r>
          </a:p>
          <a:p>
            <a:pPr lvl="0" algn="just"/>
            <a:r>
              <a:rPr lang="en-US" sz="2200" b="1" dirty="0" err="1" smtClean="0"/>
              <a:t>Obvezno</a:t>
            </a:r>
            <a:r>
              <a:rPr lang="en-US" sz="2200" dirty="0" smtClean="0"/>
              <a:t> </a:t>
            </a:r>
            <a:r>
              <a:rPr lang="en-US" sz="2200" dirty="0" err="1" smtClean="0"/>
              <a:t>ugotavljanje</a:t>
            </a:r>
            <a:r>
              <a:rPr lang="en-US" sz="2200" dirty="0" smtClean="0"/>
              <a:t> </a:t>
            </a:r>
            <a:r>
              <a:rPr lang="en-US" sz="2200" b="1" dirty="0" err="1" smtClean="0"/>
              <a:t>pripravljenosti</a:t>
            </a:r>
            <a:r>
              <a:rPr lang="en-US" sz="2200" dirty="0" smtClean="0"/>
              <a:t> </a:t>
            </a:r>
            <a:r>
              <a:rPr lang="en-US" sz="2200" dirty="0" err="1" smtClean="0"/>
              <a:t>otroka</a:t>
            </a:r>
            <a:r>
              <a:rPr lang="en-US" sz="2200" dirty="0" smtClean="0"/>
              <a:t> </a:t>
            </a:r>
            <a:r>
              <a:rPr lang="en-US" sz="2200" dirty="0" err="1" smtClean="0"/>
              <a:t>na</a:t>
            </a:r>
            <a:r>
              <a:rPr lang="en-US" sz="2200" dirty="0" smtClean="0"/>
              <a:t> </a:t>
            </a:r>
            <a:r>
              <a:rPr lang="en-US" sz="2200" dirty="0" err="1" smtClean="0"/>
              <a:t>šolo</a:t>
            </a:r>
            <a:r>
              <a:rPr lang="en-US" sz="2200" dirty="0" smtClean="0"/>
              <a:t> (</a:t>
            </a:r>
            <a:r>
              <a:rPr lang="en-US" sz="2200" dirty="0" err="1" smtClean="0"/>
              <a:t>testiranje</a:t>
            </a:r>
            <a:r>
              <a:rPr lang="en-US" sz="2200" dirty="0" smtClean="0"/>
              <a:t> </a:t>
            </a:r>
            <a:r>
              <a:rPr lang="en-US" sz="2200" dirty="0" err="1" smtClean="0"/>
              <a:t>otroka</a:t>
            </a:r>
            <a:r>
              <a:rPr lang="en-US" sz="2200" dirty="0" smtClean="0"/>
              <a:t> s </a:t>
            </a:r>
            <a:r>
              <a:rPr lang="en-US" sz="2200" b="1" dirty="0" err="1" smtClean="0"/>
              <a:t>testom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šolskih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novincev</a:t>
            </a:r>
            <a:r>
              <a:rPr lang="sl-SI" sz="2200" b="1" dirty="0" smtClean="0"/>
              <a:t> </a:t>
            </a:r>
            <a:r>
              <a:rPr lang="sl-SI" sz="2200" dirty="0" smtClean="0"/>
              <a:t>(POŠ)</a:t>
            </a:r>
            <a:r>
              <a:rPr lang="en-US" sz="2200" dirty="0" smtClean="0"/>
              <a:t> </a:t>
            </a:r>
            <a:r>
              <a:rPr lang="en-US" sz="2200" dirty="0" err="1" smtClean="0"/>
              <a:t>ali</a:t>
            </a:r>
            <a:r>
              <a:rPr lang="en-US" sz="2200" dirty="0" smtClean="0"/>
              <a:t> </a:t>
            </a:r>
            <a:r>
              <a:rPr lang="en-US" sz="2200" dirty="0" err="1" smtClean="0"/>
              <a:t>mnenje</a:t>
            </a:r>
            <a:r>
              <a:rPr lang="en-US" sz="2200" dirty="0" smtClean="0"/>
              <a:t> </a:t>
            </a:r>
            <a:r>
              <a:rPr lang="en-US" sz="2200" dirty="0" err="1" smtClean="0"/>
              <a:t>psihologa</a:t>
            </a:r>
            <a:r>
              <a:rPr lang="en-US" sz="2200" dirty="0" smtClean="0"/>
              <a:t>, </a:t>
            </a:r>
            <a:r>
              <a:rPr lang="en-US" sz="2200" dirty="0" err="1" smtClean="0"/>
              <a:t>če</a:t>
            </a:r>
            <a:r>
              <a:rPr lang="en-US" sz="2200" dirty="0" smtClean="0"/>
              <a:t> je </a:t>
            </a:r>
            <a:r>
              <a:rPr lang="en-US" sz="2200" dirty="0" err="1" smtClean="0"/>
              <a:t>otrok</a:t>
            </a:r>
            <a:r>
              <a:rPr lang="en-US" sz="2200" dirty="0" smtClean="0"/>
              <a:t> </a:t>
            </a:r>
            <a:r>
              <a:rPr lang="en-US" sz="2200" dirty="0" err="1" smtClean="0"/>
              <a:t>že</a:t>
            </a:r>
            <a:r>
              <a:rPr lang="en-US" sz="2200" dirty="0" smtClean="0"/>
              <a:t> </a:t>
            </a:r>
            <a:r>
              <a:rPr lang="en-US" sz="2200" dirty="0" err="1" smtClean="0"/>
              <a:t>kje</a:t>
            </a:r>
            <a:r>
              <a:rPr lang="en-US" sz="2200" dirty="0" smtClean="0"/>
              <a:t> </a:t>
            </a:r>
            <a:r>
              <a:rPr lang="en-US" sz="2200" dirty="0" err="1" smtClean="0"/>
              <a:t>obravnavan</a:t>
            </a:r>
            <a:r>
              <a:rPr lang="en-US" sz="2200" dirty="0" smtClean="0"/>
              <a:t>, </a:t>
            </a:r>
            <a:r>
              <a:rPr lang="en-US" sz="2200" b="1" dirty="0" err="1" smtClean="0"/>
              <a:t>sistematski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pregled</a:t>
            </a:r>
            <a:r>
              <a:rPr lang="en-US" sz="2200" dirty="0" smtClean="0"/>
              <a:t>, </a:t>
            </a:r>
            <a:r>
              <a:rPr lang="en-US" sz="2200" b="1" dirty="0" err="1" smtClean="0"/>
              <a:t>mnenje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vzgojitelja</a:t>
            </a:r>
            <a:r>
              <a:rPr lang="en-US" sz="2200" dirty="0" smtClean="0"/>
              <a:t>).</a:t>
            </a:r>
            <a:endParaRPr lang="sl-SI" sz="2200" dirty="0" smtClean="0"/>
          </a:p>
          <a:p>
            <a:pPr algn="just"/>
            <a:endParaRPr lang="sl-SI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35608" y="548680"/>
            <a:ext cx="7096832" cy="59766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000" b="1" dirty="0" smtClean="0"/>
              <a:t>ODLOG VPISA IN UGOTAVLJANJE PRIPRAVLJENOSTI NA ŠOLO</a:t>
            </a:r>
            <a:endParaRPr lang="sl-SI" sz="2000" b="1" dirty="0" smtClean="0"/>
          </a:p>
          <a:p>
            <a:pPr algn="just">
              <a:buNone/>
            </a:pPr>
            <a:r>
              <a:rPr lang="en-US" sz="2000" b="1" dirty="0" err="1" smtClean="0"/>
              <a:t>Postopek</a:t>
            </a:r>
            <a:r>
              <a:rPr lang="en-US" sz="2000" b="1" dirty="0" smtClean="0"/>
              <a:t>:</a:t>
            </a:r>
            <a:endParaRPr lang="sl-SI" sz="2000" b="1" dirty="0" smtClean="0"/>
          </a:p>
          <a:p>
            <a:pPr lvl="0" algn="just">
              <a:buNone/>
            </a:pPr>
            <a:endParaRPr lang="sl-SI" sz="2200" dirty="0" smtClean="0"/>
          </a:p>
          <a:p>
            <a:pPr lvl="0" algn="just"/>
            <a:r>
              <a:rPr lang="en-US" sz="2200" dirty="0" err="1" smtClean="0"/>
              <a:t>Možnost</a:t>
            </a:r>
            <a:r>
              <a:rPr lang="en-US" sz="2200" dirty="0" smtClean="0"/>
              <a:t> </a:t>
            </a:r>
            <a:r>
              <a:rPr lang="en-US" sz="2200" dirty="0" err="1" smtClean="0"/>
              <a:t>odložitve</a:t>
            </a:r>
            <a:r>
              <a:rPr lang="en-US" sz="2200" dirty="0" smtClean="0"/>
              <a:t> </a:t>
            </a:r>
            <a:r>
              <a:rPr lang="en-US" sz="2200" dirty="0" err="1" smtClean="0"/>
              <a:t>šolanja</a:t>
            </a:r>
            <a:r>
              <a:rPr lang="en-US" sz="2200" dirty="0" smtClean="0"/>
              <a:t> </a:t>
            </a:r>
            <a:r>
              <a:rPr lang="en-US" sz="2200" dirty="0" err="1" smtClean="0"/>
              <a:t>za</a:t>
            </a:r>
            <a:r>
              <a:rPr lang="en-US" sz="2200" dirty="0" smtClean="0"/>
              <a:t> </a:t>
            </a:r>
            <a:r>
              <a:rPr lang="en-US" sz="2200" dirty="0" err="1" smtClean="0"/>
              <a:t>eno</a:t>
            </a:r>
            <a:r>
              <a:rPr lang="en-US" sz="2200" dirty="0" smtClean="0"/>
              <a:t> </a:t>
            </a:r>
            <a:r>
              <a:rPr lang="en-US" sz="2200" dirty="0" err="1" smtClean="0"/>
              <a:t>leto</a:t>
            </a:r>
            <a:r>
              <a:rPr lang="en-US" sz="2200" dirty="0" smtClean="0"/>
              <a:t>. </a:t>
            </a:r>
            <a:r>
              <a:rPr lang="en-US" sz="2200" dirty="0" err="1" smtClean="0"/>
              <a:t>Odločbo</a:t>
            </a:r>
            <a:r>
              <a:rPr lang="en-US" sz="2200" dirty="0" smtClean="0"/>
              <a:t> </a:t>
            </a:r>
            <a:r>
              <a:rPr lang="en-US" sz="2200" dirty="0" err="1" smtClean="0"/>
              <a:t>izda</a:t>
            </a:r>
            <a:r>
              <a:rPr lang="en-US" sz="2200" dirty="0" smtClean="0"/>
              <a:t> </a:t>
            </a:r>
            <a:r>
              <a:rPr lang="en-US" sz="2200" dirty="0" err="1" smtClean="0"/>
              <a:t>šola</a:t>
            </a:r>
            <a:r>
              <a:rPr lang="en-US" sz="2200" dirty="0" smtClean="0"/>
              <a:t> </a:t>
            </a:r>
            <a:r>
              <a:rPr lang="en-US" sz="2200" dirty="0" err="1" smtClean="0"/>
              <a:t>glede</a:t>
            </a:r>
            <a:r>
              <a:rPr lang="en-US" sz="2200" dirty="0" smtClean="0"/>
              <a:t> </a:t>
            </a:r>
            <a:r>
              <a:rPr lang="en-US" sz="2200" dirty="0" err="1" smtClean="0"/>
              <a:t>na</a:t>
            </a:r>
            <a:r>
              <a:rPr lang="en-US" sz="2200" dirty="0" smtClean="0"/>
              <a:t> </a:t>
            </a:r>
            <a:r>
              <a:rPr lang="en-US" sz="2200" dirty="0" err="1" smtClean="0"/>
              <a:t>mnenje</a:t>
            </a:r>
            <a:r>
              <a:rPr lang="en-US" sz="2200" dirty="0" smtClean="0"/>
              <a:t> </a:t>
            </a:r>
            <a:r>
              <a:rPr lang="en-US" sz="2200" dirty="0" err="1" smtClean="0"/>
              <a:t>komisije</a:t>
            </a:r>
            <a:r>
              <a:rPr lang="en-US" sz="2200" dirty="0" smtClean="0"/>
              <a:t> </a:t>
            </a:r>
            <a:r>
              <a:rPr lang="en-US" sz="2200" dirty="0" err="1" smtClean="0"/>
              <a:t>za</a:t>
            </a:r>
            <a:r>
              <a:rPr lang="en-US" sz="2200" dirty="0" smtClean="0"/>
              <a:t> </a:t>
            </a:r>
            <a:r>
              <a:rPr lang="en-US" sz="2200" dirty="0" err="1" smtClean="0"/>
              <a:t>ugotavljanje</a:t>
            </a:r>
            <a:r>
              <a:rPr lang="en-US" sz="2200" dirty="0" smtClean="0"/>
              <a:t> </a:t>
            </a:r>
            <a:r>
              <a:rPr lang="en-US" sz="2200" dirty="0" err="1" smtClean="0"/>
              <a:t>pripravljenosti</a:t>
            </a:r>
            <a:r>
              <a:rPr lang="en-US" sz="2200" dirty="0" smtClean="0"/>
              <a:t> </a:t>
            </a:r>
            <a:r>
              <a:rPr lang="en-US" sz="2200" dirty="0" err="1" smtClean="0"/>
              <a:t>otroka</a:t>
            </a:r>
            <a:r>
              <a:rPr lang="en-US" sz="2200" dirty="0" smtClean="0"/>
              <a:t> </a:t>
            </a:r>
            <a:r>
              <a:rPr lang="en-US" sz="2200" dirty="0" err="1" smtClean="0"/>
              <a:t>na</a:t>
            </a:r>
            <a:r>
              <a:rPr lang="en-US" sz="2200" dirty="0" smtClean="0"/>
              <a:t> </a:t>
            </a:r>
            <a:r>
              <a:rPr lang="en-US" sz="2200" dirty="0" err="1" smtClean="0"/>
              <a:t>šolo</a:t>
            </a:r>
            <a:r>
              <a:rPr lang="en-US" sz="2200" dirty="0" smtClean="0"/>
              <a:t>.</a:t>
            </a:r>
            <a:endParaRPr lang="sl-SI" sz="2200" dirty="0" smtClean="0"/>
          </a:p>
          <a:p>
            <a:pPr lvl="0" algn="just">
              <a:buNone/>
            </a:pPr>
            <a:endParaRPr lang="sl-SI" sz="2200" dirty="0" smtClean="0"/>
          </a:p>
          <a:p>
            <a:pPr lvl="0" algn="just"/>
            <a:r>
              <a:rPr lang="en-US" sz="2200" dirty="0" err="1" smtClean="0"/>
              <a:t>Pripravljenost</a:t>
            </a:r>
            <a:r>
              <a:rPr lang="en-US" sz="2200" dirty="0" smtClean="0"/>
              <a:t> </a:t>
            </a:r>
            <a:r>
              <a:rPr lang="en-US" sz="2200" dirty="0" err="1" smtClean="0"/>
              <a:t>otroka</a:t>
            </a:r>
            <a:r>
              <a:rPr lang="en-US" sz="2200" dirty="0" smtClean="0"/>
              <a:t> </a:t>
            </a:r>
            <a:r>
              <a:rPr lang="en-US" sz="2200" dirty="0" err="1" smtClean="0"/>
              <a:t>na</a:t>
            </a:r>
            <a:r>
              <a:rPr lang="en-US" sz="2200" dirty="0" smtClean="0"/>
              <a:t> </a:t>
            </a:r>
            <a:r>
              <a:rPr lang="en-US" sz="2200" dirty="0" err="1" smtClean="0"/>
              <a:t>šolo</a:t>
            </a:r>
            <a:r>
              <a:rPr lang="en-US" sz="2200" dirty="0" smtClean="0"/>
              <a:t> </a:t>
            </a:r>
            <a:r>
              <a:rPr lang="en-US" sz="2200" dirty="0" err="1" smtClean="0"/>
              <a:t>ugotavlja</a:t>
            </a:r>
            <a:r>
              <a:rPr lang="en-US" sz="2200" dirty="0" smtClean="0"/>
              <a:t> </a:t>
            </a:r>
            <a:r>
              <a:rPr lang="en-US" sz="2200" b="1" dirty="0" err="1" smtClean="0"/>
              <a:t>komisija</a:t>
            </a:r>
            <a:r>
              <a:rPr lang="en-US" sz="2200" dirty="0" smtClean="0"/>
              <a:t>, v </a:t>
            </a:r>
            <a:r>
              <a:rPr lang="en-US" sz="2200" dirty="0" err="1" smtClean="0"/>
              <a:t>kateri</a:t>
            </a:r>
            <a:r>
              <a:rPr lang="en-US" sz="2200" dirty="0" smtClean="0"/>
              <a:t> so </a:t>
            </a:r>
            <a:r>
              <a:rPr lang="en-US" sz="2200" b="1" dirty="0" err="1" smtClean="0"/>
              <a:t>šolski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zdravnik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svetovalni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delavec</a:t>
            </a:r>
            <a:r>
              <a:rPr lang="sl-SI" sz="2200" b="1" dirty="0" smtClean="0"/>
              <a:t>, psiholog</a:t>
            </a:r>
            <a:r>
              <a:rPr lang="en-US" sz="2200" b="1" dirty="0" smtClean="0"/>
              <a:t> in </a:t>
            </a:r>
            <a:r>
              <a:rPr lang="en-US" sz="2200" b="1" dirty="0" err="1" smtClean="0"/>
              <a:t>vzgo</a:t>
            </a:r>
            <a:r>
              <a:rPr lang="sl-SI" sz="2200" b="1" dirty="0" smtClean="0"/>
              <a:t>j</a:t>
            </a:r>
            <a:r>
              <a:rPr lang="en-US" sz="2200" b="1" dirty="0" err="1" smtClean="0"/>
              <a:t>itelj</a:t>
            </a:r>
            <a:r>
              <a:rPr lang="en-US" sz="2200" dirty="0" smtClean="0"/>
              <a:t>. Na </a:t>
            </a:r>
            <a:r>
              <a:rPr lang="en-US" sz="2200" dirty="0" err="1" smtClean="0"/>
              <a:t>podlagi</a:t>
            </a:r>
            <a:r>
              <a:rPr lang="en-US" sz="2200" dirty="0" smtClean="0"/>
              <a:t> </a:t>
            </a:r>
            <a:r>
              <a:rPr lang="en-US" sz="2200" dirty="0" err="1" smtClean="0"/>
              <a:t>zbranih</a:t>
            </a:r>
            <a:r>
              <a:rPr lang="en-US" sz="2200" dirty="0" smtClean="0"/>
              <a:t> </a:t>
            </a:r>
            <a:r>
              <a:rPr lang="en-US" sz="2200" dirty="0" err="1" smtClean="0"/>
              <a:t>informacij</a:t>
            </a:r>
            <a:r>
              <a:rPr lang="en-US" sz="2200" dirty="0" smtClean="0"/>
              <a:t> </a:t>
            </a:r>
            <a:r>
              <a:rPr lang="en-US" sz="2200" dirty="0" err="1" smtClean="0"/>
              <a:t>komisija</a:t>
            </a:r>
            <a:r>
              <a:rPr lang="en-US" sz="2200" dirty="0" smtClean="0"/>
              <a:t> </a:t>
            </a:r>
            <a:r>
              <a:rPr lang="en-US" sz="2200" dirty="0" err="1" smtClean="0"/>
              <a:t>izda</a:t>
            </a:r>
            <a:r>
              <a:rPr lang="en-US" sz="2200" dirty="0" smtClean="0"/>
              <a:t> </a:t>
            </a:r>
            <a:r>
              <a:rPr lang="en-US" sz="2200" dirty="0" err="1" smtClean="0"/>
              <a:t>mnenje</a:t>
            </a:r>
            <a:r>
              <a:rPr lang="en-US" sz="2200" dirty="0" smtClean="0"/>
              <a:t>.</a:t>
            </a:r>
            <a:endParaRPr lang="sl-SI" sz="2200" dirty="0" smtClean="0"/>
          </a:p>
          <a:p>
            <a:pPr algn="just"/>
            <a:endParaRPr lang="sl-SI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35608" y="836712"/>
            <a:ext cx="7312856" cy="5411688"/>
          </a:xfrm>
        </p:spPr>
        <p:txBody>
          <a:bodyPr/>
          <a:lstStyle/>
          <a:p>
            <a:pPr algn="just">
              <a:buNone/>
            </a:pPr>
            <a:r>
              <a:rPr lang="en-US" sz="2400" b="1" dirty="0" smtClean="0"/>
              <a:t>ZDRAVNIŠKI PREGLED</a:t>
            </a:r>
            <a:endParaRPr lang="sl-SI" sz="2400" b="1" dirty="0" smtClean="0"/>
          </a:p>
          <a:p>
            <a:pPr algn="just">
              <a:buNone/>
            </a:pPr>
            <a:endParaRPr lang="sl-SI" dirty="0" smtClean="0"/>
          </a:p>
          <a:p>
            <a:pPr lvl="0" algn="just"/>
            <a:r>
              <a:rPr lang="en-US" sz="2200" dirty="0" err="1" smtClean="0"/>
              <a:t>Opravi</a:t>
            </a:r>
            <a:r>
              <a:rPr lang="en-US" sz="2200" dirty="0" smtClean="0"/>
              <a:t> </a:t>
            </a:r>
            <a:r>
              <a:rPr lang="en-US" sz="2200" dirty="0" err="1" smtClean="0"/>
              <a:t>ga</a:t>
            </a:r>
            <a:r>
              <a:rPr lang="en-US" sz="2200" dirty="0" smtClean="0"/>
              <a:t> </a:t>
            </a:r>
            <a:r>
              <a:rPr lang="en-US" sz="2200" dirty="0" err="1" smtClean="0"/>
              <a:t>šolski</a:t>
            </a:r>
            <a:r>
              <a:rPr lang="en-US" sz="2200" dirty="0" smtClean="0"/>
              <a:t> </a:t>
            </a:r>
            <a:r>
              <a:rPr lang="en-US" sz="2200" dirty="0" err="1" smtClean="0"/>
              <a:t>zdravnik</a:t>
            </a:r>
            <a:r>
              <a:rPr lang="en-US" sz="2200" dirty="0" smtClean="0"/>
              <a:t>, </a:t>
            </a:r>
            <a:r>
              <a:rPr lang="sl-SI" sz="2200" dirty="0" smtClean="0"/>
              <a:t>dodeljen OŠ Miška Kranjca (ZD Šiška) </a:t>
            </a:r>
            <a:r>
              <a:rPr lang="en-US" sz="2200" u="sng" dirty="0" smtClean="0"/>
              <a:t>ne </a:t>
            </a:r>
            <a:r>
              <a:rPr lang="en-US" sz="2200" u="sng" dirty="0" err="1" smtClean="0"/>
              <a:t>glede</a:t>
            </a:r>
            <a:r>
              <a:rPr lang="en-US" sz="2200" u="sng" dirty="0" smtClean="0"/>
              <a:t> </a:t>
            </a:r>
            <a:r>
              <a:rPr lang="en-US" sz="2200" u="sng" dirty="0" err="1" smtClean="0"/>
              <a:t>na</a:t>
            </a:r>
            <a:r>
              <a:rPr lang="en-US" sz="2200" u="sng" dirty="0" smtClean="0"/>
              <a:t> to, </a:t>
            </a:r>
            <a:r>
              <a:rPr lang="en-US" sz="2200" u="sng" dirty="0" err="1" smtClean="0"/>
              <a:t>kdo</a:t>
            </a:r>
            <a:r>
              <a:rPr lang="en-US" sz="2200" u="sng" dirty="0" smtClean="0"/>
              <a:t> je </a:t>
            </a:r>
            <a:r>
              <a:rPr lang="en-US" sz="2200" u="sng" dirty="0" err="1" smtClean="0"/>
              <a:t>otrokov</a:t>
            </a:r>
            <a:r>
              <a:rPr lang="en-US" sz="2200" u="sng" dirty="0" smtClean="0"/>
              <a:t> </a:t>
            </a:r>
            <a:r>
              <a:rPr lang="en-US" sz="2200" u="sng" dirty="0" err="1" smtClean="0"/>
              <a:t>izbrani</a:t>
            </a:r>
            <a:r>
              <a:rPr lang="en-US" sz="2200" u="sng" dirty="0" smtClean="0"/>
              <a:t> </a:t>
            </a:r>
            <a:r>
              <a:rPr lang="en-US" sz="2200" u="sng" dirty="0" err="1" smtClean="0"/>
              <a:t>zdravnik</a:t>
            </a:r>
            <a:r>
              <a:rPr lang="en-US" sz="2200" u="sng" dirty="0" smtClean="0"/>
              <a:t>.</a:t>
            </a:r>
            <a:endParaRPr lang="sl-SI" sz="2200" u="sng" dirty="0" smtClean="0"/>
          </a:p>
          <a:p>
            <a:pPr lvl="0" algn="just"/>
            <a:endParaRPr lang="sl-SI" sz="2200" u="sng" dirty="0" smtClean="0"/>
          </a:p>
          <a:p>
            <a:pPr lvl="0" algn="just"/>
            <a:r>
              <a:rPr lang="sl-SI" sz="2200" dirty="0" smtClean="0"/>
              <a:t>Otroci, za katere je vložen predlog odložitve šolanja, so pregledani prednostno.</a:t>
            </a:r>
          </a:p>
          <a:p>
            <a:pPr lvl="0" algn="just">
              <a:buNone/>
            </a:pPr>
            <a:endParaRPr lang="sl-SI" sz="2200" dirty="0" smtClean="0"/>
          </a:p>
          <a:p>
            <a:pPr lvl="0" algn="just"/>
            <a:r>
              <a:rPr lang="en-US" sz="2200" dirty="0" err="1" smtClean="0"/>
              <a:t>Vse</a:t>
            </a:r>
            <a:r>
              <a:rPr lang="en-US" sz="2200" dirty="0" smtClean="0"/>
              <a:t> </a:t>
            </a:r>
            <a:r>
              <a:rPr lang="en-US" sz="2200" dirty="0" err="1" smtClean="0"/>
              <a:t>sistematske</a:t>
            </a:r>
            <a:r>
              <a:rPr lang="en-US" sz="2200" dirty="0" smtClean="0"/>
              <a:t> </a:t>
            </a:r>
            <a:r>
              <a:rPr lang="en-US" sz="2200" dirty="0" err="1" smtClean="0"/>
              <a:t>preglede</a:t>
            </a:r>
            <a:r>
              <a:rPr lang="en-US" sz="2200" dirty="0" smtClean="0"/>
              <a:t> in </a:t>
            </a:r>
            <a:r>
              <a:rPr lang="en-US" sz="2200" dirty="0" err="1" smtClean="0"/>
              <a:t>cepljenja</a:t>
            </a:r>
            <a:r>
              <a:rPr lang="en-US" sz="2200" dirty="0" smtClean="0"/>
              <a:t> v </a:t>
            </a:r>
            <a:r>
              <a:rPr lang="en-US" sz="2200" dirty="0" err="1" smtClean="0"/>
              <a:t>času</a:t>
            </a:r>
            <a:r>
              <a:rPr lang="en-US" sz="2200" dirty="0" smtClean="0"/>
              <a:t> </a:t>
            </a:r>
            <a:r>
              <a:rPr lang="en-US" sz="2200" dirty="0" err="1" smtClean="0"/>
              <a:t>šolanja</a:t>
            </a:r>
            <a:r>
              <a:rPr lang="en-US" sz="2200" dirty="0" smtClean="0"/>
              <a:t> </a:t>
            </a:r>
            <a:r>
              <a:rPr lang="en-US" sz="2200" dirty="0" err="1" smtClean="0"/>
              <a:t>opravi</a:t>
            </a:r>
            <a:r>
              <a:rPr lang="en-US" sz="2200" dirty="0" smtClean="0"/>
              <a:t> </a:t>
            </a:r>
            <a:r>
              <a:rPr lang="en-US" sz="2200" dirty="0" err="1" smtClean="0"/>
              <a:t>šolski</a:t>
            </a:r>
            <a:r>
              <a:rPr lang="en-US" sz="2200" dirty="0" smtClean="0"/>
              <a:t> </a:t>
            </a:r>
            <a:r>
              <a:rPr lang="en-US" sz="2200" dirty="0" err="1" smtClean="0"/>
              <a:t>zdravnik</a:t>
            </a:r>
            <a:r>
              <a:rPr lang="en-US" sz="2200" dirty="0" smtClean="0"/>
              <a:t>.</a:t>
            </a:r>
            <a:endParaRPr lang="sl-SI" sz="2200" dirty="0" smtClean="0"/>
          </a:p>
          <a:p>
            <a:pPr algn="just"/>
            <a:endParaRPr lang="sl-SI" dirty="0" smtClean="0"/>
          </a:p>
          <a:p>
            <a:pPr algn="just"/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35608" y="692696"/>
            <a:ext cx="7240848" cy="5555704"/>
          </a:xfrm>
        </p:spPr>
        <p:txBody>
          <a:bodyPr/>
          <a:lstStyle/>
          <a:p>
            <a:pPr algn="just">
              <a:buNone/>
            </a:pPr>
            <a:r>
              <a:rPr lang="en-US" sz="2400" b="1" dirty="0" smtClean="0"/>
              <a:t>UČENCI S POSEBNIMI POTREBAMI</a:t>
            </a:r>
            <a:endParaRPr lang="sl-SI" sz="2400" b="1" dirty="0" smtClean="0"/>
          </a:p>
          <a:p>
            <a:pPr algn="just">
              <a:buNone/>
            </a:pPr>
            <a:endParaRPr lang="sl-SI" dirty="0" smtClean="0"/>
          </a:p>
          <a:p>
            <a:pPr algn="just"/>
            <a:r>
              <a:rPr lang="en-US" sz="2000" dirty="0" err="1" smtClean="0"/>
              <a:t>Starši</a:t>
            </a:r>
            <a:r>
              <a:rPr lang="en-US" sz="2000" dirty="0" smtClean="0"/>
              <a:t> </a:t>
            </a:r>
            <a:r>
              <a:rPr lang="en-US" sz="2000" dirty="0" err="1" smtClean="0"/>
              <a:t>imajo</a:t>
            </a:r>
            <a:r>
              <a:rPr lang="en-US" sz="2000" dirty="0" smtClean="0"/>
              <a:t> </a:t>
            </a:r>
            <a:r>
              <a:rPr lang="en-US" sz="2000" dirty="0" err="1" smtClean="0"/>
              <a:t>pravico</a:t>
            </a:r>
            <a:r>
              <a:rPr lang="en-US" sz="2000" dirty="0" smtClean="0"/>
              <a:t> </a:t>
            </a:r>
            <a:r>
              <a:rPr lang="en-US" sz="2000" dirty="0" err="1" smtClean="0"/>
              <a:t>vpisati</a:t>
            </a:r>
            <a:r>
              <a:rPr lang="en-US" sz="2000" dirty="0" smtClean="0"/>
              <a:t> </a:t>
            </a:r>
            <a:r>
              <a:rPr lang="en-US" sz="2000" dirty="0" err="1" smtClean="0"/>
              <a:t>otroka</a:t>
            </a:r>
            <a:r>
              <a:rPr lang="en-US" sz="2000" dirty="0" smtClean="0"/>
              <a:t> s </a:t>
            </a:r>
            <a:r>
              <a:rPr lang="en-US" sz="2000" dirty="0" err="1" smtClean="0"/>
              <a:t>posebnimi</a:t>
            </a:r>
            <a:r>
              <a:rPr lang="en-US" sz="2000" dirty="0" smtClean="0"/>
              <a:t> </a:t>
            </a:r>
            <a:r>
              <a:rPr lang="en-US" sz="2000" dirty="0" err="1" smtClean="0"/>
              <a:t>potrebami</a:t>
            </a:r>
            <a:r>
              <a:rPr lang="en-US" sz="2000" dirty="0" smtClean="0"/>
              <a:t> v </a:t>
            </a:r>
            <a:r>
              <a:rPr lang="en-US" sz="2000" dirty="0" err="1" smtClean="0"/>
              <a:t>osnovno</a:t>
            </a:r>
            <a:r>
              <a:rPr lang="en-US" sz="2000" dirty="0" smtClean="0"/>
              <a:t> </a:t>
            </a:r>
            <a:r>
              <a:rPr lang="en-US" sz="2000" dirty="0" err="1" smtClean="0"/>
              <a:t>šolo</a:t>
            </a:r>
            <a:r>
              <a:rPr lang="en-US" sz="2000" dirty="0" smtClean="0"/>
              <a:t> v </a:t>
            </a:r>
            <a:r>
              <a:rPr lang="en-US" sz="2000" dirty="0" err="1" smtClean="0"/>
              <a:t>šolskem</a:t>
            </a:r>
            <a:r>
              <a:rPr lang="en-US" sz="2000" dirty="0" smtClean="0"/>
              <a:t> </a:t>
            </a:r>
            <a:r>
              <a:rPr lang="en-US" sz="2000" dirty="0" err="1" smtClean="0"/>
              <a:t>okolišu</a:t>
            </a:r>
            <a:r>
              <a:rPr lang="en-US" sz="2000" dirty="0" smtClean="0"/>
              <a:t>, v </a:t>
            </a:r>
            <a:r>
              <a:rPr lang="en-US" sz="2000" dirty="0" err="1" smtClean="0"/>
              <a:t>kolikor</a:t>
            </a:r>
            <a:r>
              <a:rPr lang="en-US" sz="2000" dirty="0" smtClean="0"/>
              <a:t> </a:t>
            </a:r>
            <a:r>
              <a:rPr lang="en-US" sz="2000" dirty="0" err="1" smtClean="0"/>
              <a:t>ta</a:t>
            </a:r>
            <a:r>
              <a:rPr lang="en-US" sz="2000" dirty="0" smtClean="0"/>
              <a:t> </a:t>
            </a:r>
            <a:r>
              <a:rPr lang="en-US" sz="2000" dirty="0" err="1" smtClean="0"/>
              <a:t>šola</a:t>
            </a:r>
            <a:r>
              <a:rPr lang="en-US" sz="2000" dirty="0" smtClean="0"/>
              <a:t> </a:t>
            </a:r>
            <a:r>
              <a:rPr lang="en-US" sz="2000" dirty="0" err="1" smtClean="0"/>
              <a:t>izpolnjuje</a:t>
            </a:r>
            <a:r>
              <a:rPr lang="en-US" sz="2000" dirty="0" smtClean="0"/>
              <a:t> </a:t>
            </a:r>
            <a:r>
              <a:rPr lang="en-US" sz="2000" dirty="0" err="1" smtClean="0"/>
              <a:t>pogoje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njegovo</a:t>
            </a:r>
            <a:r>
              <a:rPr lang="en-US" sz="2000" dirty="0" smtClean="0"/>
              <a:t> </a:t>
            </a:r>
            <a:r>
              <a:rPr lang="en-US" sz="2000" dirty="0" err="1" smtClean="0"/>
              <a:t>šolanje</a:t>
            </a:r>
            <a:r>
              <a:rPr lang="en-US" sz="2000" dirty="0" smtClean="0"/>
              <a:t>.</a:t>
            </a:r>
            <a:r>
              <a:rPr lang="sl-SI" sz="2000" dirty="0" smtClean="0"/>
              <a:t> </a:t>
            </a:r>
          </a:p>
          <a:p>
            <a:pPr algn="just"/>
            <a:endParaRPr lang="sl-SI" sz="2000" dirty="0" smtClean="0"/>
          </a:p>
          <a:p>
            <a:pPr algn="just"/>
            <a:r>
              <a:rPr lang="sl-SI" sz="2000" dirty="0" smtClean="0"/>
              <a:t>Pred vstopom je dobro poslati vlogo na Zavod za šolstvo zaradi spremembe ravni izobraževanja. Postopek je enak kot je bil za pridobivanje odločbe. </a:t>
            </a:r>
            <a:endParaRPr lang="sl-SI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rmAutofit lnSpcReduction="10000"/>
          </a:bodyPr>
          <a:lstStyle/>
          <a:p>
            <a:r>
              <a:rPr lang="sl-SI" sz="2400" b="1" dirty="0" smtClean="0"/>
              <a:t>PRIPRAVA NA ŠOLO</a:t>
            </a:r>
            <a:endParaRPr lang="sl-SI" sz="2400" dirty="0" smtClean="0"/>
          </a:p>
          <a:p>
            <a:pPr lvl="0">
              <a:buNone/>
            </a:pPr>
            <a:endParaRPr lang="sl-SI" dirty="0" smtClean="0"/>
          </a:p>
          <a:p>
            <a:pPr lvl="0">
              <a:buNone/>
            </a:pPr>
            <a:endParaRPr lang="sl-SI" dirty="0" smtClean="0"/>
          </a:p>
          <a:p>
            <a:pPr lvl="0">
              <a:buNone/>
            </a:pPr>
            <a:r>
              <a:rPr lang="sl-SI" sz="2000" b="1" dirty="0" smtClean="0"/>
              <a:t>Razmislek:</a:t>
            </a:r>
            <a:r>
              <a:rPr lang="sl-SI" sz="2400" dirty="0" smtClean="0"/>
              <a:t>  </a:t>
            </a:r>
            <a:r>
              <a:rPr lang="sl-SI" sz="2000" dirty="0" smtClean="0"/>
              <a:t>kaj občutimo? </a:t>
            </a:r>
          </a:p>
          <a:p>
            <a:pPr lvl="0">
              <a:buNone/>
            </a:pPr>
            <a:r>
              <a:rPr lang="sl-SI" sz="2000" dirty="0" smtClean="0"/>
              <a:t>Pričakovanja, veselje, strah … ?</a:t>
            </a:r>
          </a:p>
          <a:p>
            <a:pPr lvl="0">
              <a:buNone/>
            </a:pPr>
            <a:endParaRPr lang="sl-SI" sz="2400" dirty="0" smtClean="0"/>
          </a:p>
          <a:p>
            <a:pPr lvl="0" algn="just"/>
            <a:r>
              <a:rPr lang="sl-SI" sz="2200" b="1" dirty="0" smtClean="0"/>
              <a:t>Všolanje je proces - pomembna sprememba v življenju otroka in njegove družine.</a:t>
            </a:r>
            <a:r>
              <a:rPr lang="sl-SI" sz="2200" dirty="0" smtClean="0"/>
              <a:t> Ali se procesa zavedamo ? Kaj vse obsega ?</a:t>
            </a:r>
          </a:p>
          <a:p>
            <a:endParaRPr lang="sl-SI" sz="2200" b="1" dirty="0" smtClean="0"/>
          </a:p>
          <a:p>
            <a:r>
              <a:rPr lang="sl-SI" sz="2200" dirty="0" smtClean="0"/>
              <a:t>Skupna priprava na šolo         bistveno pozitivno vpliva na kvaliteto všolanje: lažje prehajanje in sodelovanje v novem sistemu</a:t>
            </a:r>
          </a:p>
          <a:p>
            <a:pPr>
              <a:buNone/>
            </a:pPr>
            <a:r>
              <a:rPr lang="sl-SI" sz="2200" dirty="0" smtClean="0"/>
              <a:t> </a:t>
            </a:r>
          </a:p>
          <a:p>
            <a:endParaRPr lang="sl-SI" dirty="0"/>
          </a:p>
        </p:txBody>
      </p:sp>
      <p:pic>
        <p:nvPicPr>
          <p:cNvPr id="19458" name="Picture 2" descr="Povezana slik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0892" y="432701"/>
            <a:ext cx="2609579" cy="2060195"/>
          </a:xfrm>
          <a:prstGeom prst="rect">
            <a:avLst/>
          </a:prstGeom>
          <a:noFill/>
        </p:spPr>
      </p:pic>
      <p:cxnSp>
        <p:nvCxnSpPr>
          <p:cNvPr id="5" name="Raven puščični konektor 4"/>
          <p:cNvCxnSpPr/>
          <p:nvPr/>
        </p:nvCxnSpPr>
        <p:spPr>
          <a:xfrm>
            <a:off x="4716016" y="4725144"/>
            <a:ext cx="36004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Po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504</TotalTime>
  <Words>1117</Words>
  <Application>Microsoft Office PowerPoint</Application>
  <PresentationFormat>Diaprojekcija na zaslonu (4:3)</PresentationFormat>
  <Paragraphs>149</Paragraphs>
  <Slides>18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18</vt:i4>
      </vt:variant>
    </vt:vector>
  </HeadingPairs>
  <TitlesOfParts>
    <vt:vector size="22" baseType="lpstr">
      <vt:lpstr>Calibri</vt:lpstr>
      <vt:lpstr>Verdana</vt:lpstr>
      <vt:lpstr>Wingdings 2</vt:lpstr>
      <vt:lpstr>Solsticij</vt:lpstr>
      <vt:lpstr>PRED VPISOM V OSNOVNO                                    ŠOLO</vt:lpstr>
      <vt:lpstr>PowerPointova predstavitev</vt:lpstr>
      <vt:lpstr> VPIS OTROKA V 1. RAZRED 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PREDEN  GREMO                           V ŠOLO</dc:title>
  <dc:creator>Darko</dc:creator>
  <cp:lastModifiedBy>ANA-svetovalna</cp:lastModifiedBy>
  <cp:revision>30</cp:revision>
  <cp:lastPrinted>2020-01-28T11:04:57Z</cp:lastPrinted>
  <dcterms:created xsi:type="dcterms:W3CDTF">2019-01-20T19:36:05Z</dcterms:created>
  <dcterms:modified xsi:type="dcterms:W3CDTF">2021-01-25T09:18:47Z</dcterms:modified>
</cp:coreProperties>
</file>